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6" r:id="rId12"/>
    <p:sldId id="265"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876"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B7A873-385B-470A-AA73-7EF1517B973C}"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25461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B7A873-385B-470A-AA73-7EF1517B973C}"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148640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B7A873-385B-470A-AA73-7EF1517B973C}"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1370510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B7A873-385B-470A-AA73-7EF1517B973C}"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384524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B7A873-385B-470A-AA73-7EF1517B973C}"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2420765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B7A873-385B-470A-AA73-7EF1517B973C}"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1403972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B7A873-385B-470A-AA73-7EF1517B973C}"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3429821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B7A873-385B-470A-AA73-7EF1517B973C}"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79900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7A873-385B-470A-AA73-7EF1517B973C}"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1208261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B7A873-385B-470A-AA73-7EF1517B973C}"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320719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B7A873-385B-470A-AA73-7EF1517B973C}"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F22E0-45BD-468B-96B0-5074C54E43FB}" type="slidenum">
              <a:rPr lang="en-US" smtClean="0"/>
              <a:t>‹#›</a:t>
            </a:fld>
            <a:endParaRPr lang="en-US"/>
          </a:p>
        </p:txBody>
      </p:sp>
    </p:spTree>
    <p:extLst>
      <p:ext uri="{BB962C8B-B14F-4D97-AF65-F5344CB8AC3E}">
        <p14:creationId xmlns:p14="http://schemas.microsoft.com/office/powerpoint/2010/main" val="113202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B7A873-385B-470A-AA73-7EF1517B973C}" type="datetimeFigureOut">
              <a:rPr lang="en-US" smtClean="0"/>
              <a:t>10/29/2015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F22E0-45BD-468B-96B0-5074C54E43FB}" type="slidenum">
              <a:rPr lang="en-US" smtClean="0"/>
              <a:t>‹#›</a:t>
            </a:fld>
            <a:endParaRPr lang="en-US"/>
          </a:p>
        </p:txBody>
      </p:sp>
    </p:spTree>
    <p:extLst>
      <p:ext uri="{BB962C8B-B14F-4D97-AF65-F5344CB8AC3E}">
        <p14:creationId xmlns:p14="http://schemas.microsoft.com/office/powerpoint/2010/main" val="2495315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HADI Tutorial </a:t>
            </a:r>
            <a:endParaRPr lang="en-US" dirty="0"/>
          </a:p>
        </p:txBody>
      </p:sp>
      <p:sp>
        <p:nvSpPr>
          <p:cNvPr id="3" name="Subtitle 2"/>
          <p:cNvSpPr>
            <a:spLocks noGrp="1"/>
          </p:cNvSpPr>
          <p:nvPr>
            <p:ph type="subTitle" idx="1"/>
          </p:nvPr>
        </p:nvSpPr>
        <p:spPr/>
        <p:txBody>
          <a:bodyPr/>
          <a:lstStyle/>
          <a:p>
            <a:r>
              <a:rPr lang="en-US" dirty="0" smtClean="0"/>
              <a:t>Templates</a:t>
            </a:r>
          </a:p>
          <a:p>
            <a:r>
              <a:rPr lang="en-US" dirty="0" smtClean="0"/>
              <a:t>20151101</a:t>
            </a:r>
            <a:endParaRPr lang="en-US" dirty="0"/>
          </a:p>
        </p:txBody>
      </p:sp>
    </p:spTree>
    <p:extLst>
      <p:ext uri="{BB962C8B-B14F-4D97-AF65-F5344CB8AC3E}">
        <p14:creationId xmlns:p14="http://schemas.microsoft.com/office/powerpoint/2010/main" val="2966332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7-1. Apply </a:t>
            </a:r>
            <a:r>
              <a:rPr lang="en-US" dirty="0" smtClean="0"/>
              <a:t>a Template to an Image</a:t>
            </a:r>
            <a:endParaRPr lang="en-US" dirty="0"/>
          </a:p>
        </p:txBody>
      </p:sp>
      <p:sp>
        <p:nvSpPr>
          <p:cNvPr id="3" name="Content Placeholder 2"/>
          <p:cNvSpPr>
            <a:spLocks noGrp="1"/>
          </p:cNvSpPr>
          <p:nvPr>
            <p:ph sz="half" idx="1"/>
          </p:nvPr>
        </p:nvSpPr>
        <p:spPr>
          <a:xfrm>
            <a:off x="838200" y="1564105"/>
            <a:ext cx="5181600" cy="4612858"/>
          </a:xfrm>
        </p:spPr>
        <p:txBody>
          <a:bodyPr>
            <a:normAutofit/>
          </a:bodyPr>
          <a:lstStyle/>
          <a:p>
            <a:r>
              <a:rPr lang="en-US" sz="2000" dirty="0" smtClean="0"/>
              <a:t>Load an Image and display it</a:t>
            </a:r>
          </a:p>
          <a:p>
            <a:r>
              <a:rPr lang="en-US" sz="2000" dirty="0" smtClean="0"/>
              <a:t>Right click on Template</a:t>
            </a:r>
            <a:r>
              <a:rPr lang="en-US" sz="2000" dirty="0"/>
              <a:t> </a:t>
            </a:r>
            <a:r>
              <a:rPr lang="en-US" sz="2000" dirty="0" smtClean="0"/>
              <a:t>and choose “Apply Template”</a:t>
            </a:r>
          </a:p>
          <a:p>
            <a:pPr lvl="1"/>
            <a:r>
              <a:rPr lang="en-US" sz="1600" dirty="0" smtClean="0"/>
              <a:t>Everything (ROI, Properties) inside Template will be applied to the currently displaying </a:t>
            </a:r>
            <a:r>
              <a:rPr lang="en-US" sz="1600" dirty="0" smtClean="0"/>
              <a:t>image</a:t>
            </a:r>
          </a:p>
          <a:p>
            <a:pPr lvl="1"/>
            <a:r>
              <a:rPr lang="en-US" sz="1600" dirty="0" smtClean="0"/>
              <a:t>Display Image can also be changed, see next slide.</a:t>
            </a:r>
            <a:endParaRPr lang="en-US" sz="1600" dirty="0" smtClean="0"/>
          </a:p>
          <a:p>
            <a:pPr lvl="1"/>
            <a:endParaRPr lang="en-US" sz="1600" dirty="0"/>
          </a:p>
          <a:p>
            <a:endParaRPr lang="en-US" sz="2000" dirty="0" smtClean="0"/>
          </a:p>
        </p:txBody>
      </p:sp>
      <p:sp>
        <p:nvSpPr>
          <p:cNvPr id="4" name="Content Placeholder 3"/>
          <p:cNvSpPr>
            <a:spLocks noGrp="1"/>
          </p:cNvSpPr>
          <p:nvPr>
            <p:ph sz="half" idx="2"/>
          </p:nvPr>
        </p:nvSpPr>
        <p:spPr/>
        <p:txBody>
          <a:bodyPr>
            <a:normAutofit/>
          </a:bodyPr>
          <a:lstStyle/>
          <a:p>
            <a:r>
              <a:rPr lang="en-US" sz="1800" dirty="0"/>
              <a:t>In “VOID INSPECTION” tab</a:t>
            </a:r>
          </a:p>
          <a:p>
            <a:pPr lvl="1"/>
            <a:r>
              <a:rPr lang="en-US" sz="1600" dirty="0"/>
              <a:t>“Apply Template &amp; Inspect” will apply currently selected Template to current displaying image.</a:t>
            </a:r>
          </a:p>
          <a:p>
            <a:endParaRPr lang="en-US" sz="1800" dirty="0"/>
          </a:p>
        </p:txBody>
      </p:sp>
      <p:pic>
        <p:nvPicPr>
          <p:cNvPr id="5" name="Picture 4"/>
          <p:cNvPicPr>
            <a:picLocks noChangeAspect="1"/>
          </p:cNvPicPr>
          <p:nvPr/>
        </p:nvPicPr>
        <p:blipFill>
          <a:blip r:embed="rId2"/>
          <a:stretch>
            <a:fillRect/>
          </a:stretch>
        </p:blipFill>
        <p:spPr>
          <a:xfrm>
            <a:off x="2342140" y="3632966"/>
            <a:ext cx="2040410" cy="2861198"/>
          </a:xfrm>
          <a:prstGeom prst="rect">
            <a:avLst/>
          </a:prstGeom>
        </p:spPr>
      </p:pic>
      <p:pic>
        <p:nvPicPr>
          <p:cNvPr id="6" name="Picture 5"/>
          <p:cNvPicPr>
            <a:picLocks noChangeAspect="1"/>
          </p:cNvPicPr>
          <p:nvPr/>
        </p:nvPicPr>
        <p:blipFill>
          <a:blip r:embed="rId3"/>
          <a:stretch>
            <a:fillRect/>
          </a:stretch>
        </p:blipFill>
        <p:spPr>
          <a:xfrm>
            <a:off x="7336404" y="3070991"/>
            <a:ext cx="2276475" cy="1123950"/>
          </a:xfrm>
          <a:prstGeom prst="rect">
            <a:avLst/>
          </a:prstGeom>
        </p:spPr>
      </p:pic>
      <p:sp>
        <p:nvSpPr>
          <p:cNvPr id="7" name="Rectangle 6"/>
          <p:cNvSpPr/>
          <p:nvPr/>
        </p:nvSpPr>
        <p:spPr>
          <a:xfrm>
            <a:off x="5984857" y="4585139"/>
            <a:ext cx="5418152" cy="523220"/>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marL="182880" lvl="1"/>
            <a:r>
              <a:rPr lang="en-US" sz="1400" dirty="0"/>
              <a:t>If your currently displaying image is a Template, and you choose to apply Template, all the ROIs will be duplicated. Please care about this.</a:t>
            </a:r>
          </a:p>
        </p:txBody>
      </p:sp>
    </p:spTree>
    <p:extLst>
      <p:ext uri="{BB962C8B-B14F-4D97-AF65-F5344CB8AC3E}">
        <p14:creationId xmlns:p14="http://schemas.microsoft.com/office/powerpoint/2010/main" val="3193942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8309"/>
          </a:xfrm>
        </p:spPr>
        <p:txBody>
          <a:bodyPr>
            <a:normAutofit fontScale="90000"/>
          </a:bodyPr>
          <a:lstStyle/>
          <a:p>
            <a:r>
              <a:rPr lang="en-US" dirty="0" smtClean="0"/>
              <a:t>7-2. Apply </a:t>
            </a:r>
            <a:r>
              <a:rPr lang="en-US" dirty="0"/>
              <a:t>a Template to an Image</a:t>
            </a:r>
          </a:p>
        </p:txBody>
      </p:sp>
      <p:sp>
        <p:nvSpPr>
          <p:cNvPr id="3" name="Content Placeholder 2"/>
          <p:cNvSpPr>
            <a:spLocks noGrp="1"/>
          </p:cNvSpPr>
          <p:nvPr>
            <p:ph sz="half" idx="1"/>
          </p:nvPr>
        </p:nvSpPr>
        <p:spPr>
          <a:xfrm>
            <a:off x="736952" y="1053278"/>
            <a:ext cx="10248440" cy="5115661"/>
          </a:xfrm>
        </p:spPr>
        <p:txBody>
          <a:bodyPr>
            <a:normAutofit/>
          </a:bodyPr>
          <a:lstStyle/>
          <a:p>
            <a:r>
              <a:rPr lang="en-US" sz="1800" dirty="0" smtClean="0"/>
              <a:t>Apply a Template to an Image will also change the target image</a:t>
            </a:r>
          </a:p>
          <a:p>
            <a:pPr lvl="1"/>
            <a:r>
              <a:rPr lang="en-US" sz="1600" dirty="0" smtClean="0"/>
              <a:t>To put the ROI in the right position, the target image will be translated, rotated, scaled a little bit. </a:t>
            </a:r>
            <a:endParaRPr lang="en-US" sz="1600" dirty="0"/>
          </a:p>
        </p:txBody>
      </p:sp>
      <p:grpSp>
        <p:nvGrpSpPr>
          <p:cNvPr id="38" name="Group 37"/>
          <p:cNvGrpSpPr/>
          <p:nvPr/>
        </p:nvGrpSpPr>
        <p:grpSpPr>
          <a:xfrm>
            <a:off x="185491" y="2814764"/>
            <a:ext cx="3759178" cy="2635448"/>
            <a:chOff x="494284" y="2402645"/>
            <a:chExt cx="5177113" cy="3629520"/>
          </a:xfrm>
        </p:grpSpPr>
        <p:sp>
          <p:nvSpPr>
            <p:cNvPr id="6" name="Rectangle 5"/>
            <p:cNvSpPr/>
            <p:nvPr/>
          </p:nvSpPr>
          <p:spPr>
            <a:xfrm>
              <a:off x="494284" y="2402645"/>
              <a:ext cx="5177113" cy="3629520"/>
            </a:xfrm>
            <a:prstGeom prst="rect">
              <a:avLst/>
            </a:prstGeom>
            <a:noFill/>
            <a:ln>
              <a:solidFill>
                <a:srgbClr val="00B0F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nvGrpSpPr>
            <p:cNvPr id="9" name="Group 8"/>
            <p:cNvGrpSpPr/>
            <p:nvPr/>
          </p:nvGrpSpPr>
          <p:grpSpPr>
            <a:xfrm>
              <a:off x="914400" y="2755565"/>
              <a:ext cx="4409768" cy="2971800"/>
              <a:chOff x="608012" y="2057400"/>
              <a:chExt cx="3505200" cy="2362200"/>
            </a:xfrm>
          </p:grpSpPr>
          <p:sp>
            <p:nvSpPr>
              <p:cNvPr id="10" name="Rectangle 9"/>
              <p:cNvSpPr/>
              <p:nvPr/>
            </p:nvSpPr>
            <p:spPr>
              <a:xfrm>
                <a:off x="608012" y="2057400"/>
                <a:ext cx="3505200" cy="2362200"/>
              </a:xfrm>
              <a:prstGeom prst="rect">
                <a:avLst/>
              </a:prstGeom>
              <a:ln>
                <a:solidFill>
                  <a:schemeClr val="accent3"/>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612" y="2286000"/>
                <a:ext cx="981541" cy="658425"/>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58" y="2286000"/>
                <a:ext cx="589593" cy="442195"/>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8212" y="3119361"/>
                <a:ext cx="871804" cy="695004"/>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58" y="2796305"/>
                <a:ext cx="589593" cy="442195"/>
              </a:xfrm>
              <a:prstGeom prst="rect">
                <a:avLst/>
              </a:prstGeom>
            </p:spPr>
          </p:pic>
        </p:grpSp>
      </p:grpSp>
      <p:sp>
        <p:nvSpPr>
          <p:cNvPr id="5" name="Rectangle 4"/>
          <p:cNvSpPr/>
          <p:nvPr/>
        </p:nvSpPr>
        <p:spPr>
          <a:xfrm>
            <a:off x="4205284" y="2814764"/>
            <a:ext cx="3759179" cy="2635448"/>
          </a:xfrm>
          <a:prstGeom prst="rect">
            <a:avLst/>
          </a:prstGeom>
          <a:noFill/>
          <a:ln>
            <a:solidFill>
              <a:srgbClr val="00B0F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nvGrpSpPr>
          <p:cNvPr id="15" name="Group 14"/>
          <p:cNvGrpSpPr/>
          <p:nvPr/>
        </p:nvGrpSpPr>
        <p:grpSpPr>
          <a:xfrm rot="21313043">
            <a:off x="4484215" y="3080319"/>
            <a:ext cx="2879493" cy="1940528"/>
            <a:chOff x="608012" y="2057399"/>
            <a:chExt cx="3505200" cy="2362200"/>
          </a:xfrm>
        </p:grpSpPr>
        <p:sp>
          <p:nvSpPr>
            <p:cNvPr id="16" name="Rectangle 15"/>
            <p:cNvSpPr/>
            <p:nvPr/>
          </p:nvSpPr>
          <p:spPr>
            <a:xfrm>
              <a:off x="608012" y="2057399"/>
              <a:ext cx="3505200" cy="23622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612" y="2286000"/>
              <a:ext cx="981541" cy="658425"/>
            </a:xfrm>
            <a:prstGeom prst="rect">
              <a:avLst/>
            </a:prstGeom>
          </p:spPr>
        </p:pic>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58" y="2286000"/>
              <a:ext cx="589593" cy="442195"/>
            </a:xfrm>
            <a:prstGeom prst="rect">
              <a:avLst/>
            </a:prstGeom>
          </p:spPr>
        </p:pic>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8212" y="3119361"/>
              <a:ext cx="871804" cy="695004"/>
            </a:xfrm>
            <a:prstGeom prst="rect">
              <a:avLst/>
            </a:prstGeom>
          </p:spPr>
        </p:pic>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58" y="2796305"/>
              <a:ext cx="589593" cy="442195"/>
            </a:xfrm>
            <a:prstGeom prst="rect">
              <a:avLst/>
            </a:prstGeom>
          </p:spPr>
        </p:pic>
      </p:grpSp>
      <p:sp>
        <p:nvSpPr>
          <p:cNvPr id="21" name="TextBox 20"/>
          <p:cNvSpPr txBox="1"/>
          <p:nvPr/>
        </p:nvSpPr>
        <p:spPr>
          <a:xfrm>
            <a:off x="1547176" y="5594146"/>
            <a:ext cx="1672446" cy="369332"/>
          </a:xfrm>
          <a:prstGeom prst="rect">
            <a:avLst/>
          </a:prstGeom>
          <a:noFill/>
        </p:spPr>
        <p:txBody>
          <a:bodyPr wrap="none" rtlCol="0">
            <a:spAutoFit/>
          </a:bodyPr>
          <a:lstStyle/>
          <a:p>
            <a:r>
              <a:rPr lang="en-US" dirty="0" smtClean="0"/>
              <a:t>Template image</a:t>
            </a:r>
            <a:endParaRPr lang="en-US" dirty="0"/>
          </a:p>
        </p:txBody>
      </p:sp>
      <p:sp>
        <p:nvSpPr>
          <p:cNvPr id="22" name="TextBox 21"/>
          <p:cNvSpPr txBox="1"/>
          <p:nvPr/>
        </p:nvSpPr>
        <p:spPr>
          <a:xfrm>
            <a:off x="5610524" y="5597791"/>
            <a:ext cx="1392754" cy="369332"/>
          </a:xfrm>
          <a:prstGeom prst="rect">
            <a:avLst/>
          </a:prstGeom>
          <a:noFill/>
        </p:spPr>
        <p:txBody>
          <a:bodyPr wrap="none" rtlCol="0">
            <a:spAutoFit/>
          </a:bodyPr>
          <a:lstStyle/>
          <a:p>
            <a:r>
              <a:rPr lang="en-US" dirty="0" smtClean="0"/>
              <a:t>Target Image</a:t>
            </a:r>
            <a:endParaRPr lang="en-US" dirty="0"/>
          </a:p>
        </p:txBody>
      </p:sp>
      <p:sp>
        <p:nvSpPr>
          <p:cNvPr id="23" name="Right Arrow 22"/>
          <p:cNvSpPr/>
          <p:nvPr/>
        </p:nvSpPr>
        <p:spPr>
          <a:xfrm>
            <a:off x="8065835" y="3689884"/>
            <a:ext cx="255767" cy="65200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nvGrpSpPr>
          <p:cNvPr id="40" name="Group 39"/>
          <p:cNvGrpSpPr/>
          <p:nvPr/>
        </p:nvGrpSpPr>
        <p:grpSpPr>
          <a:xfrm>
            <a:off x="8341510" y="2814764"/>
            <a:ext cx="3735027" cy="2618516"/>
            <a:chOff x="7807466" y="228863"/>
            <a:chExt cx="2330423" cy="1633790"/>
          </a:xfrm>
        </p:grpSpPr>
        <p:sp>
          <p:nvSpPr>
            <p:cNvPr id="26" name="Rectangle 25"/>
            <p:cNvSpPr/>
            <p:nvPr/>
          </p:nvSpPr>
          <p:spPr>
            <a:xfrm>
              <a:off x="7807466" y="228863"/>
              <a:ext cx="2330423" cy="1633790"/>
            </a:xfrm>
            <a:prstGeom prst="rect">
              <a:avLst/>
            </a:prstGeom>
            <a:noFill/>
            <a:ln>
              <a:solidFill>
                <a:srgbClr val="00B0F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nvGrpSpPr>
            <p:cNvPr id="27" name="Group 26"/>
            <p:cNvGrpSpPr/>
            <p:nvPr/>
          </p:nvGrpSpPr>
          <p:grpSpPr>
            <a:xfrm>
              <a:off x="7989750" y="376896"/>
              <a:ext cx="1985011" cy="1337725"/>
              <a:chOff x="608012" y="2057400"/>
              <a:chExt cx="3505200" cy="2362200"/>
            </a:xfrm>
          </p:grpSpPr>
          <p:sp>
            <p:nvSpPr>
              <p:cNvPr id="28" name="Rectangle 27"/>
              <p:cNvSpPr/>
              <p:nvPr/>
            </p:nvSpPr>
            <p:spPr>
              <a:xfrm>
                <a:off x="608012" y="2057400"/>
                <a:ext cx="3505200" cy="23622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pic>
            <p:nvPicPr>
              <p:cNvPr id="29" name="Picture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612" y="2286000"/>
                <a:ext cx="981541" cy="658425"/>
              </a:xfrm>
              <a:prstGeom prst="rect">
                <a:avLst/>
              </a:prstGeom>
            </p:spPr>
          </p:pic>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58" y="2286000"/>
                <a:ext cx="589593" cy="442195"/>
              </a:xfrm>
              <a:prstGeom prst="rect">
                <a:avLst/>
              </a:prstGeom>
            </p:spPr>
          </p:pic>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8212" y="3119361"/>
                <a:ext cx="871804" cy="695004"/>
              </a:xfrm>
              <a:prstGeom prst="rect">
                <a:avLst/>
              </a:prstGeom>
            </p:spPr>
          </p:pic>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58" y="2796305"/>
                <a:ext cx="589593" cy="442195"/>
              </a:xfrm>
              <a:prstGeom prst="rect">
                <a:avLst/>
              </a:prstGeom>
            </p:spPr>
          </p:pic>
          <p:pic>
            <p:nvPicPr>
              <p:cNvPr id="33" name="Picture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613" y="2286001"/>
                <a:ext cx="981541" cy="658425"/>
              </a:xfrm>
              <a:prstGeom prst="rect">
                <a:avLst/>
              </a:prstGeom>
            </p:spPr>
          </p:pic>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61" y="2286000"/>
                <a:ext cx="589593" cy="442195"/>
              </a:xfrm>
              <a:prstGeom prst="rect">
                <a:avLst/>
              </a:prstGeom>
            </p:spPr>
          </p:pic>
          <p:pic>
            <p:nvPicPr>
              <p:cNvPr id="35" name="Picture 3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8213" y="3119362"/>
                <a:ext cx="871805" cy="695004"/>
              </a:xfrm>
              <a:prstGeom prst="rect">
                <a:avLst/>
              </a:prstGeom>
            </p:spPr>
          </p:pic>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9760" y="2796304"/>
                <a:ext cx="589593" cy="442195"/>
              </a:xfrm>
              <a:prstGeom prst="rect">
                <a:avLst/>
              </a:prstGeom>
            </p:spPr>
          </p:pic>
        </p:grpSp>
      </p:grpSp>
      <p:sp>
        <p:nvSpPr>
          <p:cNvPr id="37" name="TextBox 36"/>
          <p:cNvSpPr txBox="1"/>
          <p:nvPr/>
        </p:nvSpPr>
        <p:spPr>
          <a:xfrm>
            <a:off x="8612701" y="5594146"/>
            <a:ext cx="3012363" cy="369332"/>
          </a:xfrm>
          <a:prstGeom prst="rect">
            <a:avLst/>
          </a:prstGeom>
          <a:noFill/>
        </p:spPr>
        <p:txBody>
          <a:bodyPr wrap="none" rtlCol="0">
            <a:spAutoFit/>
          </a:bodyPr>
          <a:lstStyle/>
          <a:p>
            <a:r>
              <a:rPr lang="en-US" dirty="0" smtClean="0"/>
              <a:t>Target Image will be corrected</a:t>
            </a:r>
            <a:endParaRPr lang="en-US" dirty="0"/>
          </a:p>
        </p:txBody>
      </p:sp>
      <p:sp>
        <p:nvSpPr>
          <p:cNvPr id="41" name="Right Brace 40"/>
          <p:cNvSpPr/>
          <p:nvPr/>
        </p:nvSpPr>
        <p:spPr>
          <a:xfrm rot="16200000">
            <a:off x="3888776" y="1828249"/>
            <a:ext cx="350656" cy="15660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p:cNvSpPr txBox="1"/>
          <p:nvPr/>
        </p:nvSpPr>
        <p:spPr>
          <a:xfrm>
            <a:off x="3174694" y="2072215"/>
            <a:ext cx="1778820"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dirty="0" smtClean="0"/>
              <a:t>Image Alignment</a:t>
            </a:r>
            <a:endParaRPr lang="en-US" dirty="0"/>
          </a:p>
        </p:txBody>
      </p:sp>
    </p:spTree>
    <p:extLst>
      <p:ext uri="{BB962C8B-B14F-4D97-AF65-F5344CB8AC3E}">
        <p14:creationId xmlns:p14="http://schemas.microsoft.com/office/powerpoint/2010/main" val="125154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8-1. Template Settings</a:t>
            </a:r>
            <a:endParaRPr lang="en-US" dirty="0"/>
          </a:p>
        </p:txBody>
      </p:sp>
      <p:sp>
        <p:nvSpPr>
          <p:cNvPr id="3" name="Content Placeholder 2"/>
          <p:cNvSpPr>
            <a:spLocks noGrp="1"/>
          </p:cNvSpPr>
          <p:nvPr>
            <p:ph sz="half" idx="1"/>
          </p:nvPr>
        </p:nvSpPr>
        <p:spPr/>
        <p:txBody>
          <a:bodyPr>
            <a:normAutofit/>
          </a:bodyPr>
          <a:lstStyle/>
          <a:p>
            <a:r>
              <a:rPr lang="en-US" sz="1800" dirty="0" smtClean="0"/>
              <a:t>Select one or multiple Templates, and click on </a:t>
            </a:r>
            <a:endParaRPr lang="en-US" sz="1800" dirty="0"/>
          </a:p>
        </p:txBody>
      </p:sp>
      <p:grpSp>
        <p:nvGrpSpPr>
          <p:cNvPr id="7" name="Group 6"/>
          <p:cNvGrpSpPr/>
          <p:nvPr/>
        </p:nvGrpSpPr>
        <p:grpSpPr>
          <a:xfrm>
            <a:off x="1388142" y="2374023"/>
            <a:ext cx="3752850" cy="1009650"/>
            <a:chOff x="1436269" y="2574549"/>
            <a:chExt cx="3752850" cy="1009650"/>
          </a:xfrm>
        </p:grpSpPr>
        <p:pic>
          <p:nvPicPr>
            <p:cNvPr id="5" name="Picture 4"/>
            <p:cNvPicPr>
              <a:picLocks noChangeAspect="1"/>
            </p:cNvPicPr>
            <p:nvPr/>
          </p:nvPicPr>
          <p:blipFill>
            <a:blip r:embed="rId2"/>
            <a:stretch>
              <a:fillRect/>
            </a:stretch>
          </p:blipFill>
          <p:spPr>
            <a:xfrm>
              <a:off x="1436269" y="2574549"/>
              <a:ext cx="3752850" cy="1009650"/>
            </a:xfrm>
            <a:prstGeom prst="rect">
              <a:avLst/>
            </a:prstGeom>
          </p:spPr>
        </p:pic>
        <p:sp>
          <p:nvSpPr>
            <p:cNvPr id="6" name="Rounded Rectangle 5"/>
            <p:cNvSpPr/>
            <p:nvPr/>
          </p:nvSpPr>
          <p:spPr>
            <a:xfrm>
              <a:off x="2117558" y="2766052"/>
              <a:ext cx="890337" cy="73112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Picture 3" descr="alignment-general"/>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994611" y="3635911"/>
            <a:ext cx="4471738" cy="282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5894471" y="2134811"/>
            <a:ext cx="6096000" cy="4406334"/>
          </a:xfrm>
          <a:prstGeom prst="rect">
            <a:avLst/>
          </a:prstGeom>
        </p:spPr>
        <p:txBody>
          <a:bodyPr>
            <a:spAutoFit/>
          </a:bodyPr>
          <a:lstStyle/>
          <a:p>
            <a:pPr>
              <a:spcBef>
                <a:spcPts val="200"/>
              </a:spcBef>
            </a:pPr>
            <a:r>
              <a:rPr lang="en-US" sz="1400" b="1" dirty="0">
                <a:solidFill>
                  <a:srgbClr val="538135"/>
                </a:solidFill>
                <a:latin typeface="Calibri" panose="020F0502020204030204" pitchFamily="34" charset="0"/>
                <a:ea typeface="맑은 고딕" panose="020B0503020000020004" pitchFamily="50" charset="-127"/>
                <a:cs typeface="Times New Roman" panose="02020603050405020304" pitchFamily="18" charset="0"/>
              </a:rPr>
              <a:t>Use Image Alignment</a:t>
            </a:r>
          </a:p>
          <a:p>
            <a:pPr>
              <a:lnSpc>
                <a:spcPct val="107000"/>
              </a:lnSpc>
              <a:spcAft>
                <a:spcPts val="800"/>
              </a:spcAft>
            </a:pPr>
            <a:r>
              <a:rPr lang="en-US" sz="1100" dirty="0" smtClean="0">
                <a:latin typeface="Calibri" panose="020F0502020204030204" pitchFamily="34" charset="0"/>
                <a:ea typeface="맑은 고딕" panose="020B0503020000020004" pitchFamily="50" charset="-127"/>
                <a:cs typeface="Times New Roman" panose="02020603050405020304" pitchFamily="18" charset="0"/>
              </a:rPr>
              <a:t>              User </a:t>
            </a:r>
            <a:r>
              <a:rPr lang="en-US" sz="1100" dirty="0">
                <a:latin typeface="Calibri" panose="020F0502020204030204" pitchFamily="34" charset="0"/>
                <a:ea typeface="맑은 고딕" panose="020B0503020000020004" pitchFamily="50" charset="-127"/>
                <a:cs typeface="Times New Roman" panose="02020603050405020304" pitchFamily="18" charset="0"/>
              </a:rPr>
              <a:t>can choose to use the image alignment or not. </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In general, the incoming image and Template have some different transformations (rotation, translation, scaling etc.). That’s because of X-Ray machine cannot get the exact position (especially offline inspection) for each incoming image to map with Template.</a:t>
            </a:r>
          </a:p>
          <a:p>
            <a:pPr>
              <a:spcBef>
                <a:spcPts val="200"/>
              </a:spcBef>
            </a:pPr>
            <a:r>
              <a:rPr lang="en-US" sz="1400" b="1" dirty="0" smtClean="0">
                <a:solidFill>
                  <a:srgbClr val="538135"/>
                </a:solidFill>
                <a:latin typeface="Calibri" panose="020F0502020204030204" pitchFamily="34" charset="0"/>
                <a:ea typeface="맑은 고딕" panose="020B0503020000020004" pitchFamily="50" charset="-127"/>
                <a:cs typeface="Times New Roman" panose="02020603050405020304" pitchFamily="18" charset="0"/>
              </a:rPr>
              <a:t>Maximum </a:t>
            </a:r>
            <a:r>
              <a:rPr lang="en-US" sz="1400" b="1" dirty="0">
                <a:solidFill>
                  <a:srgbClr val="538135"/>
                </a:solidFill>
                <a:latin typeface="Calibri" panose="020F0502020204030204" pitchFamily="34" charset="0"/>
                <a:ea typeface="맑은 고딕" panose="020B0503020000020004" pitchFamily="50" charset="-127"/>
                <a:cs typeface="Times New Roman" panose="02020603050405020304" pitchFamily="18" charset="0"/>
              </a:rPr>
              <a:t>Score</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For each alignment iteration, a score will be calculated. After alignment process done, a score which calculates the sum of intensity differences between image and Template is gained. If the score lower than defined score, the alignment process is succeed, or else, “Image Alignment Error” will be displayed in the main window.</a:t>
            </a:r>
          </a:p>
          <a:p>
            <a:pPr>
              <a:lnSpc>
                <a:spcPct val="107000"/>
              </a:lnSpc>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	The default score value is 1000. In 1000x1000 resolution images, if </a:t>
            </a:r>
          </a:p>
          <a:p>
            <a:pPr marL="342900" marR="0" lvl="0" indent="-342900">
              <a:lnSpc>
                <a:spcPct val="107000"/>
              </a:lnSpc>
              <a:spcBef>
                <a:spcPts val="0"/>
              </a:spcBef>
              <a:spcAft>
                <a:spcPts val="0"/>
              </a:spcAft>
              <a:buFont typeface="Symbol" panose="05050102010706020507" pitchFamily="18" charset="2"/>
              <a:buChar char=""/>
            </a:pPr>
            <a:r>
              <a:rPr lang="en-US" sz="1100" dirty="0">
                <a:latin typeface="Calibri" panose="020F0502020204030204" pitchFamily="34" charset="0"/>
                <a:ea typeface="맑은 고딕" panose="020B0503020000020004" pitchFamily="50" charset="-127"/>
                <a:cs typeface="Times New Roman" panose="02020603050405020304" pitchFamily="18" charset="0"/>
              </a:rPr>
              <a:t>the brightness doesn’t change much and </a:t>
            </a:r>
          </a:p>
          <a:p>
            <a:pPr marL="342900" marR="0" lvl="0" indent="-342900">
              <a:lnSpc>
                <a:spcPct val="107000"/>
              </a:lnSpc>
              <a:spcBef>
                <a:spcPts val="0"/>
              </a:spcBef>
              <a:spcAft>
                <a:spcPts val="0"/>
              </a:spcAft>
              <a:buFont typeface="Symbol" panose="05050102010706020507" pitchFamily="18" charset="2"/>
              <a:buChar char=""/>
            </a:pPr>
            <a:r>
              <a:rPr lang="en-US" sz="1100" dirty="0">
                <a:latin typeface="Calibri" panose="020F0502020204030204" pitchFamily="34" charset="0"/>
                <a:ea typeface="맑은 고딕" panose="020B0503020000020004" pitchFamily="50" charset="-127"/>
                <a:cs typeface="Times New Roman" panose="02020603050405020304" pitchFamily="18" charset="0"/>
              </a:rPr>
              <a:t>the translation less than 200 pixels and </a:t>
            </a:r>
          </a:p>
          <a:p>
            <a:pPr marL="342900" marR="0" lvl="0" indent="-342900">
              <a:lnSpc>
                <a:spcPct val="107000"/>
              </a:lnSpc>
              <a:spcBef>
                <a:spcPts val="0"/>
              </a:spcBef>
              <a:spcAft>
                <a:spcPts val="800"/>
              </a:spcAft>
              <a:buFont typeface="Symbol" panose="05050102010706020507" pitchFamily="18" charset="2"/>
              <a:buChar char=""/>
            </a:pPr>
            <a:r>
              <a:rPr lang="en-US" sz="1100" dirty="0">
                <a:latin typeface="Calibri" panose="020F0502020204030204" pitchFamily="34" charset="0"/>
                <a:ea typeface="맑은 고딕" panose="020B0503020000020004" pitchFamily="50" charset="-127"/>
                <a:cs typeface="Times New Roman" panose="02020603050405020304" pitchFamily="18" charset="0"/>
              </a:rPr>
              <a:t>the rotation less than 30 degrees. </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The alignment score value is about 500~1000. For larger image like 1500x1000, the score can over 1000, about 1500. </a:t>
            </a:r>
          </a:p>
          <a:p>
            <a:pPr>
              <a:spcBef>
                <a:spcPts val="200"/>
              </a:spcBef>
            </a:pPr>
            <a:r>
              <a:rPr lang="en-US" sz="1400" b="1" dirty="0">
                <a:solidFill>
                  <a:srgbClr val="538135"/>
                </a:solidFill>
                <a:latin typeface="Calibri" panose="020F0502020204030204" pitchFamily="34" charset="0"/>
                <a:ea typeface="맑은 고딕" panose="020B0503020000020004" pitchFamily="50" charset="-127"/>
                <a:cs typeface="Times New Roman" panose="02020603050405020304" pitchFamily="18" charset="0"/>
              </a:rPr>
              <a:t>Set Alignment Speed</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Set the alignment speed, default is 4 times faster than normal. </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Obviously, set higher speed will bring less accuracy.</a:t>
            </a:r>
            <a:endParaRPr lang="en-US" sz="1100" dirty="0">
              <a:effectLst/>
              <a:latin typeface="Calibri" panose="020F0502020204030204" pitchFamily="34" charset="0"/>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510393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8-2. Template </a:t>
            </a:r>
            <a:r>
              <a:rPr lang="en-US" dirty="0"/>
              <a:t>Settings</a:t>
            </a:r>
          </a:p>
        </p:txBody>
      </p:sp>
      <p:sp>
        <p:nvSpPr>
          <p:cNvPr id="3" name="Content Placeholder 2"/>
          <p:cNvSpPr>
            <a:spLocks noGrp="1"/>
          </p:cNvSpPr>
          <p:nvPr>
            <p:ph sz="half" idx="1"/>
          </p:nvPr>
        </p:nvSpPr>
        <p:spPr/>
        <p:txBody>
          <a:bodyPr/>
          <a:lstStyle/>
          <a:p>
            <a:r>
              <a:rPr lang="en-US" dirty="0" smtClean="0"/>
              <a:t>For advanced Image Alignment</a:t>
            </a:r>
            <a:endParaRPr lang="en-US" dirty="0"/>
          </a:p>
        </p:txBody>
      </p:sp>
      <p:pic>
        <p:nvPicPr>
          <p:cNvPr id="5" name="Content Placeholder 4" descr="C:\Users\XinC\AppData\Local\Microsoft\Windows\INetCache\Content.Word\alignment-advanced.pn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0141" y="2727977"/>
            <a:ext cx="5181600" cy="3278154"/>
          </a:xfrm>
          <a:prstGeom prst="rect">
            <a:avLst/>
          </a:prstGeom>
          <a:noFill/>
          <a:ln>
            <a:noFill/>
          </a:ln>
        </p:spPr>
      </p:pic>
      <p:sp>
        <p:nvSpPr>
          <p:cNvPr id="6" name="Rectangle 5"/>
          <p:cNvSpPr/>
          <p:nvPr/>
        </p:nvSpPr>
        <p:spPr>
          <a:xfrm>
            <a:off x="6227859" y="2088712"/>
            <a:ext cx="5549348" cy="3917419"/>
          </a:xfrm>
          <a:prstGeom prst="rect">
            <a:avLst/>
          </a:prstGeom>
        </p:spPr>
        <p:txBody>
          <a:bodyPr wrap="square">
            <a:spAutoFit/>
          </a:bodyPr>
          <a:lstStyle/>
          <a:p>
            <a:pPr>
              <a:spcBef>
                <a:spcPts val="200"/>
              </a:spcBef>
            </a:pPr>
            <a:r>
              <a:rPr lang="en-US" sz="1400" b="1" dirty="0">
                <a:solidFill>
                  <a:srgbClr val="538135"/>
                </a:solidFill>
                <a:latin typeface="Calibri" panose="020F0502020204030204" pitchFamily="34" charset="0"/>
                <a:ea typeface="맑은 고딕" panose="020B0503020000020004" pitchFamily="50" charset="-127"/>
                <a:cs typeface="Times New Roman" panose="02020603050405020304" pitchFamily="18" charset="0"/>
              </a:rPr>
              <a:t>Use Affine Transformation</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Use affine transformation to align incoming image and Template (image). The affine transformation supports image translation, image Rotation, image scaling and image shearing.</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The image alignment process will consider all the above transformations.</a:t>
            </a:r>
          </a:p>
          <a:p>
            <a:pPr>
              <a:spcBef>
                <a:spcPts val="200"/>
              </a:spcBef>
            </a:pPr>
            <a:r>
              <a:rPr lang="en-US" sz="1400" b="1" dirty="0">
                <a:solidFill>
                  <a:srgbClr val="538135"/>
                </a:solidFill>
                <a:latin typeface="Calibri" panose="020F0502020204030204" pitchFamily="34" charset="0"/>
                <a:ea typeface="맑은 고딕" panose="020B0503020000020004" pitchFamily="50" charset="-127"/>
                <a:cs typeface="Times New Roman" panose="02020603050405020304" pitchFamily="18" charset="0"/>
              </a:rPr>
              <a:t>Use Rigid Transformation</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The image alignment process will only consider Translation and Rotation between incoming image and Template</a:t>
            </a:r>
          </a:p>
          <a:p>
            <a:pPr>
              <a:spcBef>
                <a:spcPts val="200"/>
              </a:spcBef>
            </a:pPr>
            <a:r>
              <a:rPr lang="en-US" sz="1400" b="1" dirty="0">
                <a:solidFill>
                  <a:srgbClr val="538135"/>
                </a:solidFill>
                <a:latin typeface="Calibri" panose="020F0502020204030204" pitchFamily="34" charset="0"/>
                <a:ea typeface="맑은 고딕" panose="020B0503020000020004" pitchFamily="50" charset="-127"/>
                <a:cs typeface="Times New Roman" panose="02020603050405020304" pitchFamily="18" charset="0"/>
              </a:rPr>
              <a:t>Use Edge-based Alignment</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The default image alignment is using image intensities as the major factor. In some case, the brightness and contrast between incoming image and Template changes a lot. Since the alignment score is a sum of intensity difference between incoming image and Template, it will become abnormal even the image structure (object layout) are exactly same. </a:t>
            </a:r>
          </a:p>
          <a:p>
            <a:pPr marL="457200" marR="0">
              <a:lnSpc>
                <a:spcPct val="107000"/>
              </a:lnSpc>
              <a:spcBef>
                <a:spcPts val="0"/>
              </a:spcBef>
              <a:spcAft>
                <a:spcPts val="800"/>
              </a:spcAft>
            </a:pPr>
            <a:r>
              <a:rPr lang="en-US" sz="1100" dirty="0">
                <a:latin typeface="Calibri" panose="020F0502020204030204" pitchFamily="34" charset="0"/>
                <a:ea typeface="맑은 고딕" panose="020B0503020000020004" pitchFamily="50" charset="-127"/>
                <a:cs typeface="Times New Roman" panose="02020603050405020304" pitchFamily="18" charset="0"/>
              </a:rPr>
              <a:t>So for the image that have the similar structures with Template but brightness is quite different, use edge-based alignment would be better. The edge information shows the structure while ignoring the intensity values. The brightness differences can be ignored.</a:t>
            </a:r>
            <a:endParaRPr lang="en-US" sz="1100" dirty="0">
              <a:effectLst/>
              <a:latin typeface="Calibri" panose="020F0502020204030204" pitchFamily="34" charset="0"/>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635884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000" dirty="0" smtClean="0"/>
              <a:t>Template based Inspection</a:t>
            </a:r>
          </a:p>
          <a:p>
            <a:pPr marL="457200" indent="-457200">
              <a:buFont typeface="+mj-lt"/>
              <a:buAutoNum type="arabicPeriod"/>
            </a:pPr>
            <a:r>
              <a:rPr lang="en-US" sz="2000" dirty="0" smtClean="0"/>
              <a:t>Where are the Templates</a:t>
            </a:r>
          </a:p>
          <a:p>
            <a:pPr marL="457200" indent="-457200">
              <a:buFont typeface="+mj-lt"/>
              <a:buAutoNum type="arabicPeriod"/>
            </a:pPr>
            <a:r>
              <a:rPr lang="en-US" sz="2000" dirty="0" smtClean="0"/>
              <a:t>Create a Template</a:t>
            </a:r>
          </a:p>
          <a:p>
            <a:pPr marL="457200" indent="-457200">
              <a:buFont typeface="+mj-lt"/>
              <a:buAutoNum type="arabicPeriod"/>
            </a:pPr>
            <a:r>
              <a:rPr lang="en-US" sz="2000" dirty="0" smtClean="0"/>
              <a:t>Show a Template</a:t>
            </a:r>
          </a:p>
          <a:p>
            <a:pPr marL="457200" indent="-457200">
              <a:buFont typeface="+mj-lt"/>
              <a:buAutoNum type="arabicPeriod"/>
            </a:pPr>
            <a:r>
              <a:rPr lang="en-US" sz="2000" dirty="0" smtClean="0"/>
              <a:t>Template is Locked</a:t>
            </a:r>
          </a:p>
          <a:p>
            <a:pPr marL="800100" lvl="1" indent="-342900">
              <a:buFont typeface="+mj-lt"/>
              <a:buAutoNum type="arabicPeriod"/>
            </a:pPr>
            <a:r>
              <a:rPr lang="en-US" sz="1800" dirty="0" smtClean="0"/>
              <a:t>Cannot move or edit ROI</a:t>
            </a:r>
          </a:p>
          <a:p>
            <a:pPr marL="457200" indent="-457200">
              <a:buFont typeface="+mj-lt"/>
              <a:buAutoNum type="arabicPeriod"/>
            </a:pPr>
            <a:r>
              <a:rPr lang="en-US" sz="2000" dirty="0" smtClean="0"/>
              <a:t>Edit a Template</a:t>
            </a:r>
          </a:p>
          <a:p>
            <a:pPr marL="457200" indent="-457200">
              <a:buFont typeface="+mj-lt"/>
              <a:buAutoNum type="arabicPeriod"/>
            </a:pPr>
            <a:r>
              <a:rPr lang="en-US" sz="2000" dirty="0" smtClean="0"/>
              <a:t>Apply a Template to an Image</a:t>
            </a:r>
          </a:p>
          <a:p>
            <a:pPr marL="457200" indent="-457200">
              <a:buFont typeface="+mj-lt"/>
              <a:buAutoNum type="arabicPeriod"/>
            </a:pPr>
            <a:r>
              <a:rPr lang="en-US" sz="2000" dirty="0" smtClean="0"/>
              <a:t>Template Settings</a:t>
            </a:r>
          </a:p>
          <a:p>
            <a:pPr marL="457200" indent="-457200">
              <a:buFont typeface="+mj-lt"/>
              <a:buAutoNum type="arabicPeriod"/>
            </a:pPr>
            <a:endParaRPr lang="en-US" sz="2000" dirty="0"/>
          </a:p>
        </p:txBody>
      </p:sp>
    </p:spTree>
    <p:extLst>
      <p:ext uri="{BB962C8B-B14F-4D97-AF65-F5344CB8AC3E}">
        <p14:creationId xmlns:p14="http://schemas.microsoft.com/office/powerpoint/2010/main" val="3995712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Template </a:t>
            </a:r>
            <a:r>
              <a:rPr lang="en-US" dirty="0" smtClean="0"/>
              <a:t>based Inspection</a:t>
            </a:r>
            <a:endParaRPr lang="en-US" dirty="0"/>
          </a:p>
        </p:txBody>
      </p:sp>
      <p:sp>
        <p:nvSpPr>
          <p:cNvPr id="3" name="Content Placeholder 2"/>
          <p:cNvSpPr>
            <a:spLocks noGrp="1"/>
          </p:cNvSpPr>
          <p:nvPr>
            <p:ph idx="1"/>
          </p:nvPr>
        </p:nvSpPr>
        <p:spPr/>
        <p:txBody>
          <a:bodyPr>
            <a:normAutofit/>
          </a:bodyPr>
          <a:lstStyle/>
          <a:p>
            <a:r>
              <a:rPr lang="en-US" sz="2000" dirty="0"/>
              <a:t>The concept of Template-based Inspection is that,</a:t>
            </a:r>
          </a:p>
          <a:p>
            <a:pPr lvl="1"/>
            <a:r>
              <a:rPr lang="en-US" sz="1800" dirty="0"/>
              <a:t>Create a Template through load an image.</a:t>
            </a:r>
          </a:p>
          <a:p>
            <a:pPr lvl="1"/>
            <a:r>
              <a:rPr lang="en-US" sz="1800" dirty="0"/>
              <a:t>Put some ROIs or other Tools on the Template.</a:t>
            </a:r>
          </a:p>
          <a:p>
            <a:pPr lvl="1"/>
            <a:r>
              <a:rPr lang="en-US" sz="1800" dirty="0"/>
              <a:t>For all incoming similar images, HADI will do the image alignment that align the incoming images to the selected Template.</a:t>
            </a:r>
          </a:p>
          <a:p>
            <a:pPr lvl="1"/>
            <a:r>
              <a:rPr lang="en-US" sz="1800" dirty="0" smtClean="0"/>
              <a:t>And </a:t>
            </a:r>
            <a:r>
              <a:rPr lang="en-US" sz="1800" dirty="0"/>
              <a:t>the HADI will map all the ROIs and parameter settings of the selected Template to the images.</a:t>
            </a:r>
          </a:p>
          <a:p>
            <a:pPr lvl="1"/>
            <a:endParaRPr lang="en-US" sz="1800" dirty="0"/>
          </a:p>
        </p:txBody>
      </p:sp>
    </p:spTree>
    <p:extLst>
      <p:ext uri="{BB962C8B-B14F-4D97-AF65-F5344CB8AC3E}">
        <p14:creationId xmlns:p14="http://schemas.microsoft.com/office/powerpoint/2010/main" val="865204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Where are the </a:t>
            </a:r>
            <a:r>
              <a:rPr lang="en-US" dirty="0" smtClean="0"/>
              <a:t>Templates</a:t>
            </a:r>
            <a:endParaRPr lang="en-US" dirty="0"/>
          </a:p>
        </p:txBody>
      </p:sp>
      <p:sp>
        <p:nvSpPr>
          <p:cNvPr id="5" name="Content Placeholder 4"/>
          <p:cNvSpPr>
            <a:spLocks noGrp="1"/>
          </p:cNvSpPr>
          <p:nvPr>
            <p:ph sz="half" idx="1"/>
          </p:nvPr>
        </p:nvSpPr>
        <p:spPr/>
        <p:txBody>
          <a:bodyPr>
            <a:normAutofit/>
          </a:bodyPr>
          <a:lstStyle/>
          <a:p>
            <a:r>
              <a:rPr lang="en-US" sz="1800" dirty="0" smtClean="0"/>
              <a:t>Goto “VIEW” and check “Templates”</a:t>
            </a:r>
            <a:endParaRPr lang="en-US" sz="1800" dirty="0"/>
          </a:p>
        </p:txBody>
      </p:sp>
      <p:sp>
        <p:nvSpPr>
          <p:cNvPr id="6" name="Content Placeholder 5"/>
          <p:cNvSpPr>
            <a:spLocks noGrp="1"/>
          </p:cNvSpPr>
          <p:nvPr>
            <p:ph sz="half" idx="2"/>
          </p:nvPr>
        </p:nvSpPr>
        <p:spPr/>
        <p:txBody>
          <a:bodyPr>
            <a:normAutofit/>
          </a:bodyPr>
          <a:lstStyle/>
          <a:p>
            <a:r>
              <a:rPr lang="en-US" sz="1800" dirty="0" smtClean="0"/>
              <a:t>In the beginning, only “Default Group” is shown</a:t>
            </a:r>
          </a:p>
          <a:p>
            <a:pPr lvl="1"/>
            <a:r>
              <a:rPr lang="en-US" sz="1600" dirty="0" smtClean="0"/>
              <a:t>User can create new group and rename it.</a:t>
            </a:r>
            <a:endParaRPr lang="en-US" sz="1600" dirty="0"/>
          </a:p>
        </p:txBody>
      </p:sp>
      <p:pic>
        <p:nvPicPr>
          <p:cNvPr id="4" name="Picture 3"/>
          <p:cNvPicPr>
            <a:picLocks noChangeAspect="1"/>
          </p:cNvPicPr>
          <p:nvPr/>
        </p:nvPicPr>
        <p:blipFill>
          <a:blip r:embed="rId2"/>
          <a:stretch>
            <a:fillRect/>
          </a:stretch>
        </p:blipFill>
        <p:spPr>
          <a:xfrm>
            <a:off x="1845048" y="3840480"/>
            <a:ext cx="2268077" cy="2605418"/>
          </a:xfrm>
          <a:prstGeom prst="rect">
            <a:avLst/>
          </a:prstGeom>
        </p:spPr>
      </p:pic>
      <p:pic>
        <p:nvPicPr>
          <p:cNvPr id="10" name="Picture 9"/>
          <p:cNvPicPr>
            <a:picLocks noChangeAspect="1"/>
          </p:cNvPicPr>
          <p:nvPr/>
        </p:nvPicPr>
        <p:blipFill>
          <a:blip r:embed="rId3"/>
          <a:stretch>
            <a:fillRect/>
          </a:stretch>
        </p:blipFill>
        <p:spPr>
          <a:xfrm>
            <a:off x="1574150" y="2426058"/>
            <a:ext cx="2809875" cy="1209675"/>
          </a:xfrm>
          <a:prstGeom prst="rect">
            <a:avLst/>
          </a:prstGeom>
        </p:spPr>
      </p:pic>
      <p:sp>
        <p:nvSpPr>
          <p:cNvPr id="11" name="Rectangle 10"/>
          <p:cNvSpPr/>
          <p:nvPr/>
        </p:nvSpPr>
        <p:spPr>
          <a:xfrm>
            <a:off x="2989690" y="3188473"/>
            <a:ext cx="946206" cy="3180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4"/>
          <a:stretch>
            <a:fillRect/>
          </a:stretch>
        </p:blipFill>
        <p:spPr>
          <a:xfrm>
            <a:off x="6887776" y="2616848"/>
            <a:ext cx="3457575" cy="3829050"/>
          </a:xfrm>
          <a:prstGeom prst="rect">
            <a:avLst/>
          </a:prstGeom>
        </p:spPr>
      </p:pic>
    </p:spTree>
    <p:extLst>
      <p:ext uri="{BB962C8B-B14F-4D97-AF65-F5344CB8AC3E}">
        <p14:creationId xmlns:p14="http://schemas.microsoft.com/office/powerpoint/2010/main" val="3101943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Create </a:t>
            </a:r>
            <a:r>
              <a:rPr lang="en-US" dirty="0" smtClean="0"/>
              <a:t>a Template</a:t>
            </a:r>
            <a:endParaRPr lang="en-US" dirty="0"/>
          </a:p>
        </p:txBody>
      </p:sp>
      <p:sp>
        <p:nvSpPr>
          <p:cNvPr id="3" name="Content Placeholder 2"/>
          <p:cNvSpPr>
            <a:spLocks noGrp="1"/>
          </p:cNvSpPr>
          <p:nvPr>
            <p:ph sz="half" idx="1"/>
          </p:nvPr>
        </p:nvSpPr>
        <p:spPr/>
        <p:txBody>
          <a:bodyPr>
            <a:normAutofit/>
          </a:bodyPr>
          <a:lstStyle/>
          <a:p>
            <a:r>
              <a:rPr lang="en-US" sz="2000" dirty="0" smtClean="0"/>
              <a:t>Two methods in right menu</a:t>
            </a:r>
          </a:p>
          <a:p>
            <a:pPr marL="800100" lvl="1" indent="-342900">
              <a:buFont typeface="+mj-lt"/>
              <a:buAutoNum type="arabicPeriod"/>
            </a:pPr>
            <a:r>
              <a:rPr lang="en-US" sz="1800" dirty="0" smtClean="0"/>
              <a:t>Create a new Template by loading an image from disk</a:t>
            </a:r>
          </a:p>
          <a:p>
            <a:pPr marL="800100" lvl="1" indent="-342900">
              <a:buFont typeface="+mj-lt"/>
              <a:buAutoNum type="arabicPeriod"/>
            </a:pPr>
            <a:r>
              <a:rPr lang="en-US" sz="1800" dirty="0" smtClean="0"/>
              <a:t>Create a new Template from current displaying image</a:t>
            </a:r>
          </a:p>
        </p:txBody>
      </p:sp>
      <p:sp>
        <p:nvSpPr>
          <p:cNvPr id="4" name="Content Placeholder 3"/>
          <p:cNvSpPr>
            <a:spLocks noGrp="1"/>
          </p:cNvSpPr>
          <p:nvPr>
            <p:ph sz="half" idx="2"/>
          </p:nvPr>
        </p:nvSpPr>
        <p:spPr>
          <a:xfrm>
            <a:off x="6172201" y="1587086"/>
            <a:ext cx="5181600" cy="4351338"/>
          </a:xfrm>
        </p:spPr>
        <p:txBody>
          <a:bodyPr>
            <a:normAutofit/>
          </a:bodyPr>
          <a:lstStyle/>
          <a:p>
            <a:r>
              <a:rPr lang="en-US" sz="1800" dirty="0" smtClean="0"/>
              <a:t>Some other method</a:t>
            </a:r>
          </a:p>
          <a:p>
            <a:pPr lvl="1"/>
            <a:r>
              <a:rPr lang="en-US" sz="1600" dirty="0" smtClean="0"/>
              <a:t>In image dock panel, right menu -&gt; “Create Template”</a:t>
            </a:r>
          </a:p>
          <a:p>
            <a:pPr lvl="1"/>
            <a:r>
              <a:rPr lang="en-US" sz="1600" dirty="0" smtClean="0"/>
              <a:t>In “VOID INSPECTION” -&gt; “Create Template”, will create a Template from current displaying image. All ROIs and parameters will also copied.</a:t>
            </a:r>
            <a:endParaRPr lang="en-US" sz="1600" dirty="0"/>
          </a:p>
        </p:txBody>
      </p:sp>
      <p:pic>
        <p:nvPicPr>
          <p:cNvPr id="5" name="Picture 4"/>
          <p:cNvPicPr>
            <a:picLocks noChangeAspect="1"/>
          </p:cNvPicPr>
          <p:nvPr/>
        </p:nvPicPr>
        <p:blipFill>
          <a:blip r:embed="rId2"/>
          <a:stretch>
            <a:fillRect/>
          </a:stretch>
        </p:blipFill>
        <p:spPr>
          <a:xfrm>
            <a:off x="453224" y="3498574"/>
            <a:ext cx="2527645" cy="2786711"/>
          </a:xfrm>
          <a:prstGeom prst="rect">
            <a:avLst/>
          </a:prstGeom>
        </p:spPr>
      </p:pic>
      <p:pic>
        <p:nvPicPr>
          <p:cNvPr id="6" name="Picture 5"/>
          <p:cNvPicPr>
            <a:picLocks noChangeAspect="1"/>
          </p:cNvPicPr>
          <p:nvPr/>
        </p:nvPicPr>
        <p:blipFill>
          <a:blip r:embed="rId3"/>
          <a:stretch>
            <a:fillRect/>
          </a:stretch>
        </p:blipFill>
        <p:spPr>
          <a:xfrm>
            <a:off x="3133270" y="3498574"/>
            <a:ext cx="2458178" cy="2813326"/>
          </a:xfrm>
          <a:prstGeom prst="rect">
            <a:avLst/>
          </a:prstGeom>
        </p:spPr>
      </p:pic>
      <p:pic>
        <p:nvPicPr>
          <p:cNvPr id="7" name="Picture 6"/>
          <p:cNvPicPr>
            <a:picLocks noChangeAspect="1"/>
          </p:cNvPicPr>
          <p:nvPr/>
        </p:nvPicPr>
        <p:blipFill>
          <a:blip r:embed="rId4"/>
          <a:stretch>
            <a:fillRect/>
          </a:stretch>
        </p:blipFill>
        <p:spPr>
          <a:xfrm>
            <a:off x="6678692" y="3498574"/>
            <a:ext cx="2221260" cy="2678389"/>
          </a:xfrm>
          <a:prstGeom prst="rect">
            <a:avLst/>
          </a:prstGeom>
        </p:spPr>
      </p:pic>
      <p:pic>
        <p:nvPicPr>
          <p:cNvPr id="8" name="Picture 7"/>
          <p:cNvPicPr>
            <a:picLocks noChangeAspect="1"/>
          </p:cNvPicPr>
          <p:nvPr/>
        </p:nvPicPr>
        <p:blipFill>
          <a:blip r:embed="rId5"/>
          <a:stretch>
            <a:fillRect/>
          </a:stretch>
        </p:blipFill>
        <p:spPr>
          <a:xfrm>
            <a:off x="9086850" y="4197957"/>
            <a:ext cx="3105150" cy="990600"/>
          </a:xfrm>
          <a:prstGeom prst="rect">
            <a:avLst/>
          </a:prstGeom>
        </p:spPr>
      </p:pic>
      <p:sp>
        <p:nvSpPr>
          <p:cNvPr id="9" name="Rounded Rectangle 8"/>
          <p:cNvSpPr/>
          <p:nvPr/>
        </p:nvSpPr>
        <p:spPr>
          <a:xfrm>
            <a:off x="10662699" y="4405023"/>
            <a:ext cx="691101" cy="7633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5386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Show </a:t>
            </a:r>
            <a:r>
              <a:rPr lang="en-US" dirty="0" smtClean="0"/>
              <a:t>a Template</a:t>
            </a:r>
            <a:endParaRPr lang="en-US" dirty="0"/>
          </a:p>
        </p:txBody>
      </p:sp>
      <p:pic>
        <p:nvPicPr>
          <p:cNvPr id="5" name="Content Placeholder 4"/>
          <p:cNvPicPr>
            <a:picLocks noGrp="1" noChangeAspect="1"/>
          </p:cNvPicPr>
          <p:nvPr>
            <p:ph sz="half" idx="1"/>
          </p:nvPr>
        </p:nvPicPr>
        <p:blipFill>
          <a:blip r:embed="rId2"/>
          <a:stretch>
            <a:fillRect/>
          </a:stretch>
        </p:blipFill>
        <p:spPr>
          <a:xfrm>
            <a:off x="1924050" y="2272506"/>
            <a:ext cx="3009900" cy="3457575"/>
          </a:xfrm>
          <a:prstGeom prst="rect">
            <a:avLst/>
          </a:prstGeom>
        </p:spPr>
      </p:pic>
      <p:sp>
        <p:nvSpPr>
          <p:cNvPr id="4" name="Content Placeholder 3"/>
          <p:cNvSpPr>
            <a:spLocks noGrp="1"/>
          </p:cNvSpPr>
          <p:nvPr>
            <p:ph sz="half" idx="2"/>
          </p:nvPr>
        </p:nvSpPr>
        <p:spPr/>
        <p:txBody>
          <a:bodyPr>
            <a:normAutofit/>
          </a:bodyPr>
          <a:lstStyle/>
          <a:p>
            <a:r>
              <a:rPr lang="en-US" sz="1800" dirty="0" smtClean="0"/>
              <a:t>Double click on Template item can show a Template</a:t>
            </a:r>
          </a:p>
          <a:p>
            <a:r>
              <a:rPr lang="en-US" sz="1800" dirty="0" smtClean="0"/>
              <a:t>Single click will only select this Template.</a:t>
            </a:r>
          </a:p>
          <a:p>
            <a:r>
              <a:rPr lang="en-US" sz="1800" dirty="0" smtClean="0"/>
              <a:t>If there are too many Templates, user can choose to load group</a:t>
            </a:r>
          </a:p>
          <a:p>
            <a:pPr lvl="1"/>
            <a:r>
              <a:rPr lang="en-US" sz="1600" dirty="0" smtClean="0"/>
              <a:t>Check the group will load group Templates immediately.</a:t>
            </a:r>
          </a:p>
          <a:p>
            <a:pPr lvl="1"/>
            <a:r>
              <a:rPr lang="en-US" sz="1600" dirty="0" smtClean="0"/>
              <a:t>Uncheck the group, HADI will not load the group Templates next time.</a:t>
            </a:r>
            <a:endParaRPr lang="en-US" sz="1600" dirty="0"/>
          </a:p>
        </p:txBody>
      </p:sp>
    </p:spTree>
    <p:extLst>
      <p:ext uri="{BB962C8B-B14F-4D97-AF65-F5344CB8AC3E}">
        <p14:creationId xmlns:p14="http://schemas.microsoft.com/office/powerpoint/2010/main" val="1868625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7697"/>
          </a:xfrm>
        </p:spPr>
        <p:txBody>
          <a:bodyPr>
            <a:normAutofit fontScale="90000"/>
          </a:bodyPr>
          <a:lstStyle/>
          <a:p>
            <a:r>
              <a:rPr lang="en-US" dirty="0" smtClean="0"/>
              <a:t>5. Template </a:t>
            </a:r>
            <a:r>
              <a:rPr lang="en-US" dirty="0" smtClean="0"/>
              <a:t>is Locked</a:t>
            </a:r>
            <a:endParaRPr lang="en-US" dirty="0"/>
          </a:p>
        </p:txBody>
      </p:sp>
      <p:sp>
        <p:nvSpPr>
          <p:cNvPr id="3" name="Content Placeholder 2"/>
          <p:cNvSpPr>
            <a:spLocks noGrp="1"/>
          </p:cNvSpPr>
          <p:nvPr>
            <p:ph sz="half" idx="1"/>
          </p:nvPr>
        </p:nvSpPr>
        <p:spPr>
          <a:xfrm>
            <a:off x="838200" y="1439186"/>
            <a:ext cx="5181600" cy="4737777"/>
          </a:xfrm>
        </p:spPr>
        <p:txBody>
          <a:bodyPr>
            <a:normAutofit/>
          </a:bodyPr>
          <a:lstStyle/>
          <a:p>
            <a:r>
              <a:rPr lang="en-US" sz="1600" dirty="0"/>
              <a:t>By default, Template panel is Locked, user cannot edit Templates</a:t>
            </a:r>
          </a:p>
          <a:p>
            <a:r>
              <a:rPr lang="en-US" sz="1600" dirty="0"/>
              <a:t>Click on “Lock” Button, a log in dialog popup, default password is “3dii”.</a:t>
            </a:r>
          </a:p>
          <a:p>
            <a:pPr lvl="1"/>
            <a:r>
              <a:rPr lang="en-US" sz="1400" dirty="0"/>
              <a:t>If you </a:t>
            </a:r>
            <a:r>
              <a:rPr lang="en-US" sz="1400" dirty="0" smtClean="0"/>
              <a:t>lost </a:t>
            </a:r>
            <a:r>
              <a:rPr lang="en-US" sz="1400" dirty="0"/>
              <a:t>password, please contact </a:t>
            </a:r>
            <a:r>
              <a:rPr lang="en-US" sz="1400" dirty="0" smtClean="0"/>
              <a:t>with us (kangho.lee@3dii.net)</a:t>
            </a:r>
            <a:endParaRPr lang="en-US" sz="1400" dirty="0"/>
          </a:p>
        </p:txBody>
      </p:sp>
      <p:sp>
        <p:nvSpPr>
          <p:cNvPr id="4" name="Content Placeholder 3"/>
          <p:cNvSpPr>
            <a:spLocks noGrp="1"/>
          </p:cNvSpPr>
          <p:nvPr>
            <p:ph sz="half" idx="2"/>
          </p:nvPr>
        </p:nvSpPr>
        <p:spPr>
          <a:xfrm>
            <a:off x="6172200" y="1439186"/>
            <a:ext cx="5181600" cy="4737777"/>
          </a:xfrm>
        </p:spPr>
        <p:txBody>
          <a:bodyPr>
            <a:normAutofit/>
          </a:bodyPr>
          <a:lstStyle/>
          <a:p>
            <a:r>
              <a:rPr lang="en-US" sz="1600" dirty="0"/>
              <a:t>After login, user probably still cannot edit template because the position is fixed for each ROI </a:t>
            </a:r>
          </a:p>
          <a:p>
            <a:pPr lvl="1"/>
            <a:r>
              <a:rPr lang="en-US" sz="1400" dirty="0"/>
              <a:t>It is for </a:t>
            </a:r>
            <a:r>
              <a:rPr lang="en-US" sz="1400" dirty="0" err="1" smtClean="0"/>
              <a:t>mis</a:t>
            </a:r>
            <a:r>
              <a:rPr lang="en-US" sz="1400" dirty="0" smtClean="0"/>
              <a:t>-operation</a:t>
            </a:r>
          </a:p>
          <a:p>
            <a:r>
              <a:rPr lang="en-US" sz="1800" dirty="0" smtClean="0"/>
              <a:t>User needs to make ROI movable</a:t>
            </a:r>
          </a:p>
          <a:p>
            <a:pPr lvl="1"/>
            <a:r>
              <a:rPr lang="en-US" sz="1400" dirty="0" smtClean="0"/>
              <a:t>Right click on ROI, check “Movable”</a:t>
            </a:r>
          </a:p>
          <a:p>
            <a:pPr lvl="1"/>
            <a:r>
              <a:rPr lang="en-US" sz="1400" dirty="0" smtClean="0"/>
              <a:t>Or “</a:t>
            </a:r>
            <a:r>
              <a:rPr lang="en-US" sz="1400" dirty="0" err="1" smtClean="0"/>
              <a:t>Ctrl+A</a:t>
            </a:r>
            <a:r>
              <a:rPr lang="en-US" sz="1400" dirty="0" smtClean="0"/>
              <a:t>” select all ROIs, right click to check “Movable”</a:t>
            </a:r>
            <a:endParaRPr lang="en-US" sz="1400" dirty="0"/>
          </a:p>
        </p:txBody>
      </p:sp>
      <p:grpSp>
        <p:nvGrpSpPr>
          <p:cNvPr id="9" name="Group 8"/>
          <p:cNvGrpSpPr/>
          <p:nvPr/>
        </p:nvGrpSpPr>
        <p:grpSpPr>
          <a:xfrm>
            <a:off x="274569" y="3228036"/>
            <a:ext cx="3010397" cy="3457575"/>
            <a:chOff x="233735" y="2854325"/>
            <a:chExt cx="3010397" cy="3457575"/>
          </a:xfrm>
        </p:grpSpPr>
        <p:pic>
          <p:nvPicPr>
            <p:cNvPr id="5" name="Picture 4"/>
            <p:cNvPicPr>
              <a:picLocks noChangeAspect="1"/>
            </p:cNvPicPr>
            <p:nvPr/>
          </p:nvPicPr>
          <p:blipFill>
            <a:blip r:embed="rId2"/>
            <a:stretch>
              <a:fillRect/>
            </a:stretch>
          </p:blipFill>
          <p:spPr>
            <a:xfrm>
              <a:off x="233735" y="2854325"/>
              <a:ext cx="3009900" cy="3457575"/>
            </a:xfrm>
            <a:prstGeom prst="rect">
              <a:avLst/>
            </a:prstGeom>
          </p:spPr>
        </p:pic>
        <p:sp>
          <p:nvSpPr>
            <p:cNvPr id="6" name="Rounded Rectangle 5"/>
            <p:cNvSpPr/>
            <p:nvPr/>
          </p:nvSpPr>
          <p:spPr>
            <a:xfrm>
              <a:off x="2934031" y="3101009"/>
              <a:ext cx="310101" cy="29419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ight Arrow 6"/>
          <p:cNvSpPr/>
          <p:nvPr/>
        </p:nvSpPr>
        <p:spPr>
          <a:xfrm>
            <a:off x="3649649" y="3506525"/>
            <a:ext cx="262393" cy="6122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stretch>
            <a:fillRect/>
          </a:stretch>
        </p:blipFill>
        <p:spPr>
          <a:xfrm>
            <a:off x="4064442" y="3614738"/>
            <a:ext cx="3486150" cy="2562225"/>
          </a:xfrm>
          <a:prstGeom prst="rect">
            <a:avLst/>
          </a:prstGeom>
        </p:spPr>
      </p:pic>
      <p:pic>
        <p:nvPicPr>
          <p:cNvPr id="10" name="Picture 9"/>
          <p:cNvPicPr>
            <a:picLocks noChangeAspect="1"/>
          </p:cNvPicPr>
          <p:nvPr/>
        </p:nvPicPr>
        <p:blipFill>
          <a:blip r:embed="rId4"/>
          <a:stretch>
            <a:fillRect/>
          </a:stretch>
        </p:blipFill>
        <p:spPr>
          <a:xfrm>
            <a:off x="8931971" y="3307743"/>
            <a:ext cx="2017638" cy="3265584"/>
          </a:xfrm>
          <a:prstGeom prst="rect">
            <a:avLst/>
          </a:prstGeom>
        </p:spPr>
      </p:pic>
    </p:spTree>
    <p:extLst>
      <p:ext uri="{BB962C8B-B14F-4D97-AF65-F5344CB8AC3E}">
        <p14:creationId xmlns:p14="http://schemas.microsoft.com/office/powerpoint/2010/main" val="1358463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5-1 Cannot </a:t>
            </a:r>
            <a:r>
              <a:rPr lang="en-US" dirty="0" smtClean="0"/>
              <a:t>Move and Edit ROI</a:t>
            </a:r>
            <a:endParaRPr lang="en-US" dirty="0"/>
          </a:p>
        </p:txBody>
      </p:sp>
      <p:sp>
        <p:nvSpPr>
          <p:cNvPr id="8" name="Content Placeholder 7"/>
          <p:cNvSpPr>
            <a:spLocks noGrp="1"/>
          </p:cNvSpPr>
          <p:nvPr>
            <p:ph idx="1"/>
          </p:nvPr>
        </p:nvSpPr>
        <p:spPr/>
        <p:txBody>
          <a:bodyPr>
            <a:normAutofit/>
          </a:bodyPr>
          <a:lstStyle/>
          <a:p>
            <a:r>
              <a:rPr lang="en-US" sz="2400" dirty="0" smtClean="0"/>
              <a:t>User can make </a:t>
            </a:r>
            <a:r>
              <a:rPr lang="en-US" sz="2400" dirty="0"/>
              <a:t>ROI </a:t>
            </a:r>
            <a:r>
              <a:rPr lang="en-US" sz="2400" dirty="0" smtClean="0"/>
              <a:t>editable by</a:t>
            </a:r>
            <a:endParaRPr lang="en-US" sz="2400" dirty="0"/>
          </a:p>
          <a:p>
            <a:pPr lvl="1"/>
            <a:r>
              <a:rPr lang="en-US" sz="1800" dirty="0"/>
              <a:t>Right click on ROI, check “Movable”</a:t>
            </a:r>
          </a:p>
          <a:p>
            <a:pPr lvl="1"/>
            <a:r>
              <a:rPr lang="en-US" sz="1800" dirty="0"/>
              <a:t>Or “</a:t>
            </a:r>
            <a:r>
              <a:rPr lang="en-US" sz="1800" dirty="0" err="1"/>
              <a:t>Ctrl+A</a:t>
            </a:r>
            <a:r>
              <a:rPr lang="en-US" sz="1800" dirty="0"/>
              <a:t>” select all ROIs, right click to check “Movable”</a:t>
            </a:r>
          </a:p>
        </p:txBody>
      </p:sp>
      <p:grpSp>
        <p:nvGrpSpPr>
          <p:cNvPr id="13" name="Group 12"/>
          <p:cNvGrpSpPr/>
          <p:nvPr/>
        </p:nvGrpSpPr>
        <p:grpSpPr>
          <a:xfrm>
            <a:off x="7560036" y="1627077"/>
            <a:ext cx="2665341" cy="4313903"/>
            <a:chOff x="5230304" y="1547563"/>
            <a:chExt cx="2665341" cy="4313903"/>
          </a:xfrm>
        </p:grpSpPr>
        <p:pic>
          <p:nvPicPr>
            <p:cNvPr id="11" name="Picture 10"/>
            <p:cNvPicPr>
              <a:picLocks noChangeAspect="1"/>
            </p:cNvPicPr>
            <p:nvPr/>
          </p:nvPicPr>
          <p:blipFill>
            <a:blip r:embed="rId2"/>
            <a:stretch>
              <a:fillRect/>
            </a:stretch>
          </p:blipFill>
          <p:spPr>
            <a:xfrm>
              <a:off x="5230304" y="1547563"/>
              <a:ext cx="2665341" cy="4313903"/>
            </a:xfrm>
            <a:prstGeom prst="rect">
              <a:avLst/>
            </a:prstGeom>
          </p:spPr>
        </p:pic>
        <p:sp>
          <p:nvSpPr>
            <p:cNvPr id="12" name="Rounded Rectangle 11"/>
            <p:cNvSpPr/>
            <p:nvPr/>
          </p:nvSpPr>
          <p:spPr>
            <a:xfrm>
              <a:off x="6096000" y="5430741"/>
              <a:ext cx="1648570" cy="430725"/>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02543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Edit </a:t>
            </a:r>
            <a:r>
              <a:rPr lang="en-US" dirty="0" smtClean="0"/>
              <a:t>a Template</a:t>
            </a:r>
            <a:endParaRPr lang="en-US" dirty="0"/>
          </a:p>
        </p:txBody>
      </p:sp>
      <p:sp>
        <p:nvSpPr>
          <p:cNvPr id="3" name="Content Placeholder 2"/>
          <p:cNvSpPr>
            <a:spLocks noGrp="1"/>
          </p:cNvSpPr>
          <p:nvPr>
            <p:ph sz="half" idx="1"/>
          </p:nvPr>
        </p:nvSpPr>
        <p:spPr/>
        <p:txBody>
          <a:bodyPr>
            <a:normAutofit/>
          </a:bodyPr>
          <a:lstStyle/>
          <a:p>
            <a:r>
              <a:rPr lang="en-US" sz="1800" dirty="0"/>
              <a:t>Double click on Template item in “Template Dock Panel”</a:t>
            </a:r>
          </a:p>
          <a:p>
            <a:pPr lvl="1"/>
            <a:r>
              <a:rPr lang="en-US" sz="1600" dirty="0"/>
              <a:t>The template is shown</a:t>
            </a:r>
          </a:p>
          <a:p>
            <a:pPr lvl="1"/>
            <a:r>
              <a:rPr lang="en-US" sz="1600" dirty="0"/>
              <a:t>All the operation on Template will be automatically saved.</a:t>
            </a:r>
          </a:p>
          <a:p>
            <a:pPr lvl="1"/>
            <a:r>
              <a:rPr lang="en-US" sz="1600" dirty="0"/>
              <a:t>User just edit Template as a common image is OK.</a:t>
            </a:r>
          </a:p>
          <a:p>
            <a:pPr lvl="1"/>
            <a:endParaRPr lang="en-US" sz="1600" dirty="0"/>
          </a:p>
        </p:txBody>
      </p:sp>
      <p:sp>
        <p:nvSpPr>
          <p:cNvPr id="4" name="Content Placeholder 3"/>
          <p:cNvSpPr>
            <a:spLocks noGrp="1"/>
          </p:cNvSpPr>
          <p:nvPr>
            <p:ph sz="half" idx="2"/>
          </p:nvPr>
        </p:nvSpPr>
        <p:spPr/>
        <p:txBody>
          <a:bodyPr>
            <a:normAutofit/>
          </a:bodyPr>
          <a:lstStyle/>
          <a:p>
            <a:r>
              <a:rPr lang="en-US" sz="2000" dirty="0"/>
              <a:t>The following parameters will be automatically saved in Template</a:t>
            </a:r>
          </a:p>
          <a:p>
            <a:pPr lvl="1"/>
            <a:r>
              <a:rPr lang="en-US" sz="1800" dirty="0"/>
              <a:t>BGA Inspection Parameters</a:t>
            </a:r>
          </a:p>
          <a:p>
            <a:pPr lvl="1"/>
            <a:r>
              <a:rPr lang="en-US" sz="1800" dirty="0"/>
              <a:t>Void Inspection Parameters</a:t>
            </a:r>
          </a:p>
          <a:p>
            <a:pPr lvl="1"/>
            <a:r>
              <a:rPr lang="en-US" sz="1800" dirty="0"/>
              <a:t>ROI and all ROI Properties</a:t>
            </a:r>
          </a:p>
          <a:p>
            <a:pPr lvl="2"/>
            <a:r>
              <a:rPr lang="en-US" sz="1600" dirty="0"/>
              <a:t>Position</a:t>
            </a:r>
          </a:p>
          <a:p>
            <a:pPr lvl="2"/>
            <a:r>
              <a:rPr lang="en-US" sz="1600" dirty="0"/>
              <a:t>Size</a:t>
            </a:r>
          </a:p>
          <a:p>
            <a:pPr lvl="2"/>
            <a:r>
              <a:rPr lang="en-US" sz="1600" dirty="0"/>
              <a:t>Rotation</a:t>
            </a:r>
          </a:p>
          <a:p>
            <a:pPr lvl="2"/>
            <a:r>
              <a:rPr lang="en-US" sz="1600" dirty="0"/>
              <a:t>Color</a:t>
            </a:r>
          </a:p>
          <a:p>
            <a:pPr lvl="2"/>
            <a:r>
              <a:rPr lang="en-US" sz="1600" dirty="0"/>
              <a:t>Font</a:t>
            </a:r>
          </a:p>
          <a:p>
            <a:pPr lvl="2"/>
            <a:r>
              <a:rPr lang="en-US" sz="1600" dirty="0" smtClean="0"/>
              <a:t>Parameters</a:t>
            </a:r>
          </a:p>
          <a:p>
            <a:pPr lvl="2"/>
            <a:r>
              <a:rPr lang="en-US" sz="1600" dirty="0" smtClean="0"/>
              <a:t>Etc.</a:t>
            </a:r>
            <a:endParaRPr lang="en-US" sz="1600" dirty="0"/>
          </a:p>
          <a:p>
            <a:pPr lvl="1"/>
            <a:endParaRPr lang="en-US" sz="1800" dirty="0"/>
          </a:p>
          <a:p>
            <a:endParaRPr lang="en-US" sz="2000" dirty="0"/>
          </a:p>
        </p:txBody>
      </p:sp>
    </p:spTree>
    <p:extLst>
      <p:ext uri="{BB962C8B-B14F-4D97-AF65-F5344CB8AC3E}">
        <p14:creationId xmlns:p14="http://schemas.microsoft.com/office/powerpoint/2010/main" val="3214375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943</Words>
  <Application>Microsoft Office PowerPoint</Application>
  <PresentationFormat>Widescreen</PresentationFormat>
  <Paragraphs>105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맑은 고딕</vt:lpstr>
      <vt:lpstr>Arial</vt:lpstr>
      <vt:lpstr>Calibri</vt:lpstr>
      <vt:lpstr>Calibri Light</vt:lpstr>
      <vt:lpstr>Symbol</vt:lpstr>
      <vt:lpstr>Times New Roman</vt:lpstr>
      <vt:lpstr>Office Theme</vt:lpstr>
      <vt:lpstr>HADI Tutorial </vt:lpstr>
      <vt:lpstr>Contents</vt:lpstr>
      <vt:lpstr>1. Template based Inspection</vt:lpstr>
      <vt:lpstr>2. Where are the Templates</vt:lpstr>
      <vt:lpstr>3. Create a Template</vt:lpstr>
      <vt:lpstr>4. Show a Template</vt:lpstr>
      <vt:lpstr>5. Template is Locked</vt:lpstr>
      <vt:lpstr>5-1 Cannot Move and Edit ROI</vt:lpstr>
      <vt:lpstr>6. Edit a Template</vt:lpstr>
      <vt:lpstr>7-1. Apply a Template to an Image</vt:lpstr>
      <vt:lpstr>7-2. Apply a Template to an Image</vt:lpstr>
      <vt:lpstr>8-1. Template Settings</vt:lpstr>
      <vt:lpstr>8-2. Template Settings</vt:lpstr>
    </vt:vector>
  </TitlesOfParts>
  <Company>3DII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HADI Tutorial </dc:title>
  <dc:creator>Jiangtao Li</dc:creator>
  <cp:lastModifiedBy>Jiangtao Li</cp:lastModifiedBy>
  <cp:revision>23</cp:revision>
  <dcterms:created xsi:type="dcterms:W3CDTF">2015-10-29T06:38:25Z</dcterms:created>
  <dcterms:modified xsi:type="dcterms:W3CDTF">2015-10-29T07:53:22Z</dcterms:modified>
</cp:coreProperties>
</file>