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57" r:id="rId5"/>
    <p:sldId id="258" r:id="rId6"/>
    <p:sldId id="259" r:id="rId7"/>
    <p:sldId id="266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6F1F-D325-4AB9-A7F6-43EC3499A9AD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8ED0-22DD-4108-A598-7965D5EE9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30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6F1F-D325-4AB9-A7F6-43EC3499A9AD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8ED0-22DD-4108-A598-7965D5EE9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0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6F1F-D325-4AB9-A7F6-43EC3499A9AD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8ED0-22DD-4108-A598-7965D5EE9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2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6F1F-D325-4AB9-A7F6-43EC3499A9AD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8ED0-22DD-4108-A598-7965D5EE9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5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6F1F-D325-4AB9-A7F6-43EC3499A9AD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8ED0-22DD-4108-A598-7965D5EE9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09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6F1F-D325-4AB9-A7F6-43EC3499A9AD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8ED0-22DD-4108-A598-7965D5EE9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5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6F1F-D325-4AB9-A7F6-43EC3499A9AD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8ED0-22DD-4108-A598-7965D5EE9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55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6F1F-D325-4AB9-A7F6-43EC3499A9AD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8ED0-22DD-4108-A598-7965D5EE9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93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6F1F-D325-4AB9-A7F6-43EC3499A9AD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8ED0-22DD-4108-A598-7965D5EE9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3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6F1F-D325-4AB9-A7F6-43EC3499A9AD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8ED0-22DD-4108-A598-7965D5EE9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2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6F1F-D325-4AB9-A7F6-43EC3499A9AD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8ED0-22DD-4108-A598-7965D5EE9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39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06F1F-D325-4AB9-A7F6-43EC3499A9AD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C8ED0-22DD-4108-A598-7965D5EE9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8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HADI Tutorial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HADI Usage</a:t>
            </a:r>
          </a:p>
          <a:p>
            <a:r>
              <a:rPr lang="en-US" dirty="0" smtClean="0"/>
              <a:t>20151101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33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</a:t>
            </a:r>
            <a:r>
              <a:rPr lang="en-US" dirty="0" smtClean="0"/>
              <a:t>For 16-bit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HADI support 16-bit image as </a:t>
            </a:r>
          </a:p>
          <a:p>
            <a:pPr lvl="1"/>
            <a:r>
              <a:rPr lang="en-US" sz="1800" dirty="0" smtClean="0"/>
              <a:t>Raw image</a:t>
            </a:r>
          </a:p>
          <a:p>
            <a:pPr lvl="1"/>
            <a:r>
              <a:rPr lang="en-US" sz="1800" dirty="0" smtClean="0"/>
              <a:t>Tiff image</a:t>
            </a:r>
          </a:p>
          <a:p>
            <a:pPr lvl="1"/>
            <a:endParaRPr lang="en-US" sz="1800" dirty="0"/>
          </a:p>
          <a:p>
            <a:r>
              <a:rPr lang="en-US" sz="2000" dirty="0" smtClean="0"/>
              <a:t>After loaded 16-bit image, user can adjust the window/level (brightness/contrast) of it</a:t>
            </a:r>
          </a:p>
          <a:p>
            <a:pPr lvl="1"/>
            <a:r>
              <a:rPr lang="en-US" sz="1600" dirty="0" smtClean="0"/>
              <a:t>Goto “IMAGE” tab</a:t>
            </a: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8950" y="381000"/>
            <a:ext cx="5181600" cy="389572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Revert Image</a:t>
            </a:r>
          </a:p>
          <a:p>
            <a:pPr lvl="1"/>
            <a:r>
              <a:rPr lang="en-US" sz="1600" dirty="0" smtClean="0"/>
              <a:t>Reload image as original</a:t>
            </a:r>
          </a:p>
          <a:p>
            <a:r>
              <a:rPr lang="en-US" sz="1800" dirty="0" smtClean="0"/>
              <a:t>Convert to</a:t>
            </a:r>
          </a:p>
          <a:p>
            <a:pPr lvl="1"/>
            <a:r>
              <a:rPr lang="en-US" sz="1600" dirty="0" smtClean="0"/>
              <a:t>Convert current displaying result to 8bit or RGB etc.</a:t>
            </a:r>
          </a:p>
          <a:p>
            <a:r>
              <a:rPr lang="en-US" sz="2000" dirty="0" smtClean="0"/>
              <a:t>Window/Level</a:t>
            </a:r>
            <a:endParaRPr lang="en-US" sz="2000" dirty="0"/>
          </a:p>
          <a:p>
            <a:pPr lvl="1"/>
            <a:r>
              <a:rPr lang="en-US" sz="1600" dirty="0" smtClean="0"/>
              <a:t>To adjust the brightness and contrast</a:t>
            </a:r>
          </a:p>
          <a:p>
            <a:pPr lvl="1"/>
            <a:r>
              <a:rPr lang="en-US" sz="1600" dirty="0" smtClean="0"/>
              <a:t>Auto -&gt; automatically</a:t>
            </a:r>
          </a:p>
          <a:p>
            <a:pPr lvl="1"/>
            <a:r>
              <a:rPr lang="en-US" sz="1600" dirty="0" smtClean="0"/>
              <a:t>Apply -&gt; apply current displaying result to image</a:t>
            </a:r>
          </a:p>
          <a:p>
            <a:r>
              <a:rPr lang="en-US" sz="2000" dirty="0" smtClean="0"/>
              <a:t>Shows the current histogram</a:t>
            </a:r>
          </a:p>
          <a:p>
            <a:r>
              <a:rPr lang="en-US" sz="2000" dirty="0" smtClean="0"/>
              <a:t>Plot 3D Surface</a:t>
            </a:r>
          </a:p>
          <a:p>
            <a:pPr lvl="1"/>
            <a:r>
              <a:rPr lang="en-US" sz="1600" dirty="0" smtClean="0"/>
              <a:t>Plot 3D surface the whole image</a:t>
            </a:r>
          </a:p>
          <a:p>
            <a:pPr lvl="1"/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4957763"/>
            <a:ext cx="92583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7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</a:t>
            </a:r>
            <a:r>
              <a:rPr lang="en-US" dirty="0" smtClean="0"/>
              <a:t>Measurement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486650" cy="4351338"/>
          </a:xfrm>
        </p:spPr>
        <p:txBody>
          <a:bodyPr/>
          <a:lstStyle/>
          <a:p>
            <a:r>
              <a:rPr lang="en-US" dirty="0" smtClean="0"/>
              <a:t>HADI support 16 measurement tools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21900381"/>
              </p:ext>
            </p:extLst>
          </p:nvPr>
        </p:nvGraphicFramePr>
        <p:xfrm>
          <a:off x="1924051" y="2440805"/>
          <a:ext cx="5181599" cy="10327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4979"/>
                <a:gridCol w="1295540"/>
                <a:gridCol w="1295540"/>
                <a:gridCol w="1295540"/>
              </a:tblGrid>
              <a:tr h="2355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 Grid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 Chod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3.Lins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 Rectangle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</a:tr>
              <a:tr h="2355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 Angle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6. Text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 Star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 Arrow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</a:tr>
              <a:tr h="2355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 Polygon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10. Spline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11. Circles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12. Parallel Lines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</a:tr>
              <a:tr h="2355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13. Point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14. Perpendicular Lines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15. Curvature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16. Lasso tool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0564" marR="60564" marT="0" marB="0" anchor="ctr"/>
                </a:tc>
              </a:tr>
            </a:tbl>
          </a:graphicData>
        </a:graphic>
      </p:graphicFrame>
      <p:pic>
        <p:nvPicPr>
          <p:cNvPr id="6" name="image0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3718401"/>
            <a:ext cx="5924550" cy="2699385"/>
          </a:xfrm>
          <a:prstGeom prst="rect">
            <a:avLst/>
          </a:prstGeom>
          <a:ln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800" y="693261"/>
            <a:ext cx="400050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System Requirements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Capture Image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Calibration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Properties of Measurement Tools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View and Display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Show Histogram and </a:t>
            </a:r>
            <a:r>
              <a:rPr lang="en-US" sz="2000" dirty="0" smtClean="0"/>
              <a:t>Profile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Use Image Filters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For 16-bit Image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Measurement Tools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864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System </a:t>
            </a:r>
            <a:r>
              <a:rPr lang="en-US" dirty="0" smtClean="0"/>
              <a:t>Requirements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842523"/>
              </p:ext>
            </p:extLst>
          </p:nvPr>
        </p:nvGraphicFramePr>
        <p:xfrm>
          <a:off x="2790825" y="2609014"/>
          <a:ext cx="6355715" cy="34502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330"/>
                <a:gridCol w="1485919"/>
                <a:gridCol w="1679735"/>
                <a:gridCol w="1707731"/>
              </a:tblGrid>
              <a:tr h="4040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Minimum Requirements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Recommended Requirements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Inline Inspection Requirements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56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Windows 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Windows 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Windows 7 64bit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56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HDD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20GB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500GB or Higher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56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SSD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128G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128GB or Higher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40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CPU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Intel i5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Intel i7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Intel i7 3.40 GHz or Higher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56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40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GPU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Individual Graphic Cards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Individual Graphic Cards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56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Display Resolution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1920 x 1080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1920 x 1080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1920 x 1080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40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Additional Apps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Microsoft Office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PDF Reader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Microsoft Office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PDF Reader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56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Network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Required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Required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Required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28738" y="1965185"/>
            <a:ext cx="5679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better use HADI, please follow the system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13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smtClean="0"/>
              <a:t>Capture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User can use HADI to capture image</a:t>
            </a:r>
          </a:p>
          <a:p>
            <a:pPr lvl="1"/>
            <a:r>
              <a:rPr lang="en-US" sz="1600" dirty="0" smtClean="0"/>
              <a:t>Click “FILE” -&gt; “Capture Image”, HADI will save the current displaying image.</a:t>
            </a:r>
          </a:p>
          <a:p>
            <a:pPr lvl="1"/>
            <a:r>
              <a:rPr lang="en-US" sz="1600" dirty="0" smtClean="0"/>
              <a:t>Or click on the camera button on a view</a:t>
            </a:r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r>
              <a:rPr lang="en-US" sz="1800" dirty="0" smtClean="0"/>
              <a:t>User can also capture the whole desktop</a:t>
            </a:r>
          </a:p>
          <a:p>
            <a:pPr lvl="1"/>
            <a:r>
              <a:rPr lang="en-US" sz="1600" dirty="0" smtClean="0"/>
              <a:t>Click “FILE” -&gt; “Capture Screen”</a:t>
            </a:r>
          </a:p>
          <a:p>
            <a:pPr lvl="1"/>
            <a:r>
              <a:rPr lang="en-US" sz="1600" dirty="0" smtClean="0"/>
              <a:t>Or use “Ctrl+1” to active it.</a:t>
            </a:r>
          </a:p>
          <a:p>
            <a:pPr lvl="1"/>
            <a:endParaRPr lang="en-US" sz="1600" dirty="0"/>
          </a:p>
          <a:p>
            <a:r>
              <a:rPr lang="en-US" sz="2000" dirty="0" smtClean="0"/>
              <a:t>Get higher quality image</a:t>
            </a:r>
          </a:p>
          <a:p>
            <a:pPr lvl="1"/>
            <a:r>
              <a:rPr lang="en-US" sz="1600" dirty="0" smtClean="0"/>
              <a:t>Goto “Settings” -&gt; “General” -&gt; “Capture Image”, adjust default image quality.</a:t>
            </a:r>
          </a:p>
          <a:p>
            <a:pPr lvl="1"/>
            <a:r>
              <a:rPr lang="en-US" sz="1600" dirty="0" smtClean="0"/>
              <a:t>“X 3” means the captured image resolution is 3x3 = 9 times of original resolution.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190712" y="2613287"/>
            <a:ext cx="2533650" cy="1933575"/>
            <a:chOff x="5664062" y="3098317"/>
            <a:chExt cx="2533650" cy="19335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64062" y="3098317"/>
              <a:ext cx="2533650" cy="1933575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6186115" y="3506525"/>
              <a:ext cx="333955" cy="35780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502" y="776419"/>
            <a:ext cx="19145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1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smtClean="0"/>
              <a:t>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For current displaying image, if user wants to make a connection between pixel size and real size.</a:t>
            </a:r>
          </a:p>
          <a:p>
            <a:pPr lvl="1"/>
            <a:r>
              <a:rPr lang="en-US" sz="1800" dirty="0" smtClean="0"/>
              <a:t>Goto “FILE” -&gt; “Calibration”</a:t>
            </a:r>
          </a:p>
          <a:p>
            <a:pPr lvl="1"/>
            <a:r>
              <a:rPr lang="en-US" sz="1800" dirty="0" smtClean="0"/>
              <a:t>Or right click on view -&gt; “Calibration”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5242" y="527843"/>
            <a:ext cx="904875" cy="1000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38" y="3549542"/>
            <a:ext cx="2733923" cy="25367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3294" y="3030186"/>
            <a:ext cx="3727463" cy="319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3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4. </a:t>
            </a:r>
            <a:r>
              <a:rPr lang="en-US" sz="3200" dirty="0" smtClean="0"/>
              <a:t>Property of Measurement Tools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Click on any Measurement Tool</a:t>
            </a:r>
          </a:p>
          <a:p>
            <a:r>
              <a:rPr lang="en-US" sz="2000" dirty="0" smtClean="0"/>
              <a:t>Goto “MEASURE” tab, user can </a:t>
            </a:r>
          </a:p>
          <a:p>
            <a:pPr lvl="1"/>
            <a:r>
              <a:rPr lang="en-US" sz="1800" dirty="0" smtClean="0"/>
              <a:t>Change the ID, Name, Rotation</a:t>
            </a:r>
          </a:p>
          <a:p>
            <a:pPr lvl="1"/>
            <a:r>
              <a:rPr lang="en-US" sz="1800" dirty="0" smtClean="0"/>
              <a:t>Show the ID, Name, Annotation etc.</a:t>
            </a:r>
          </a:p>
          <a:p>
            <a:pPr lvl="1"/>
            <a:r>
              <a:rPr lang="en-US" sz="1800" dirty="0" smtClean="0"/>
              <a:t>Change the font size and font type</a:t>
            </a:r>
          </a:p>
          <a:p>
            <a:pPr lvl="1"/>
            <a:r>
              <a:rPr lang="en-US" sz="1800" dirty="0" smtClean="0"/>
              <a:t>Change the precision</a:t>
            </a:r>
          </a:p>
          <a:p>
            <a:pPr lvl="1"/>
            <a:r>
              <a:rPr lang="en-US" sz="1800" dirty="0" smtClean="0"/>
              <a:t>Or Plot 3D surface of the Measurement Tool</a:t>
            </a: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User can also change </a:t>
            </a:r>
          </a:p>
          <a:p>
            <a:pPr lvl="1"/>
            <a:r>
              <a:rPr lang="en-US" sz="1800" dirty="0" smtClean="0"/>
              <a:t>Border color, fill color</a:t>
            </a:r>
          </a:p>
          <a:p>
            <a:pPr lvl="1"/>
            <a:r>
              <a:rPr lang="en-US" sz="1800" dirty="0" smtClean="0"/>
              <a:t>Pen size and pen type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683193"/>
            <a:ext cx="8877300" cy="1228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044478"/>
            <a:ext cx="5505450" cy="30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53311" y="3557155"/>
            <a:ext cx="137896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Border Color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6842795" y="3349279"/>
            <a:ext cx="326999" cy="207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57107" y="3896488"/>
            <a:ext cx="100219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Fill Color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0"/>
          </p:cNvCxnSpPr>
          <p:nvPr/>
        </p:nvCxnSpPr>
        <p:spPr>
          <a:xfrm flipH="1" flipV="1">
            <a:off x="7657108" y="3349278"/>
            <a:ext cx="501098" cy="547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018140" y="3846569"/>
            <a:ext cx="94910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Pen Size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144211" y="3846569"/>
            <a:ext cx="103201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Pen Type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7" idx="0"/>
          </p:cNvCxnSpPr>
          <p:nvPr/>
        </p:nvCxnSpPr>
        <p:spPr>
          <a:xfrm flipH="1" flipV="1">
            <a:off x="9136299" y="3349278"/>
            <a:ext cx="356394" cy="497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0"/>
          </p:cNvCxnSpPr>
          <p:nvPr/>
        </p:nvCxnSpPr>
        <p:spPr>
          <a:xfrm flipH="1" flipV="1">
            <a:off x="9966636" y="3349278"/>
            <a:ext cx="693582" cy="497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48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View and 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User can use multiple view by click on “VIEW” -&gt; “Display Framework”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User can active a view, and then click on Image item, the view will show that image.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For each View</a:t>
            </a:r>
          </a:p>
          <a:p>
            <a:pPr lvl="1"/>
            <a:r>
              <a:rPr lang="en-US" sz="1800" dirty="0" smtClean="0"/>
              <a:t>Some information are shown on top part</a:t>
            </a:r>
          </a:p>
          <a:p>
            <a:pPr lvl="2"/>
            <a:r>
              <a:rPr lang="en-US" sz="1600" dirty="0" smtClean="0"/>
              <a:t>Image name</a:t>
            </a:r>
          </a:p>
          <a:p>
            <a:pPr lvl="2"/>
            <a:r>
              <a:rPr lang="en-US" sz="1600" dirty="0" smtClean="0"/>
              <a:t>Calibration info</a:t>
            </a:r>
          </a:p>
          <a:p>
            <a:pPr lvl="2"/>
            <a:r>
              <a:rPr lang="en-US" sz="1600" dirty="0" smtClean="0"/>
              <a:t>Resolution</a:t>
            </a:r>
          </a:p>
          <a:p>
            <a:pPr lvl="2"/>
            <a:r>
              <a:rPr lang="en-US" sz="1600" dirty="0" smtClean="0"/>
              <a:t>Zoom ratio</a:t>
            </a:r>
          </a:p>
          <a:p>
            <a:pPr lvl="2"/>
            <a:r>
              <a:rPr lang="en-US" sz="1600" dirty="0" smtClean="0"/>
              <a:t>Pixel type</a:t>
            </a:r>
          </a:p>
          <a:p>
            <a:pPr lvl="2"/>
            <a:r>
              <a:rPr lang="en-US" sz="1600" dirty="0" smtClean="0"/>
              <a:t>Channel</a:t>
            </a:r>
          </a:p>
          <a:p>
            <a:pPr lvl="2"/>
            <a:r>
              <a:rPr lang="en-US" sz="1600" dirty="0" smtClean="0"/>
              <a:t>Mouse position (of image)</a:t>
            </a:r>
          </a:p>
          <a:p>
            <a:pPr lvl="2"/>
            <a:r>
              <a:rPr lang="en-US" sz="1600" dirty="0" smtClean="0"/>
              <a:t>Intensity value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721" y="2582227"/>
            <a:ext cx="4505325" cy="962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721" y="4874061"/>
            <a:ext cx="4214733" cy="14378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10825"/>
          <a:stretch/>
        </p:blipFill>
        <p:spPr>
          <a:xfrm>
            <a:off x="6402509" y="4946430"/>
            <a:ext cx="5444586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86475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6. </a:t>
            </a:r>
            <a:r>
              <a:rPr lang="en-US" sz="3600" dirty="0" smtClean="0"/>
              <a:t>Show Histogram and Profile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Open the Dock Panel here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The histogram dock panel is appear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1570" y="396812"/>
            <a:ext cx="5181600" cy="4351338"/>
          </a:xfrm>
        </p:spPr>
        <p:txBody>
          <a:bodyPr>
            <a:normAutofit/>
          </a:bodyPr>
          <a:lstStyle/>
          <a:p>
            <a:r>
              <a:rPr lang="en-US" sz="1800" dirty="0"/>
              <a:t>Click on any ROI</a:t>
            </a:r>
          </a:p>
          <a:p>
            <a:pPr lvl="1"/>
            <a:r>
              <a:rPr lang="en-US" sz="1600" dirty="0"/>
              <a:t>If it is closed shape, like circle, polygon, rectangle, the dock panel shows the Histogram of ROI image</a:t>
            </a:r>
          </a:p>
          <a:p>
            <a:pPr lvl="1"/>
            <a:r>
              <a:rPr lang="en-US" sz="1600" dirty="0"/>
              <a:t>If it is non-closed shape, like lines, it shows the profile of </a:t>
            </a:r>
            <a:r>
              <a:rPr lang="en-US" sz="1600" dirty="0" smtClean="0"/>
              <a:t>it</a:t>
            </a:r>
          </a:p>
          <a:p>
            <a:r>
              <a:rPr lang="en-US" sz="2000" dirty="0" smtClean="0"/>
              <a:t>If no ROI selected</a:t>
            </a:r>
          </a:p>
          <a:p>
            <a:pPr lvl="1"/>
            <a:r>
              <a:rPr lang="en-US" sz="1600" dirty="0" smtClean="0"/>
              <a:t>It shows the image histogram</a:t>
            </a:r>
            <a:endParaRPr lang="en-US" sz="1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637762" y="2324177"/>
            <a:ext cx="2809875" cy="1171575"/>
            <a:chOff x="1637762" y="2324177"/>
            <a:chExt cx="2809875" cy="11715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7762" y="2324177"/>
              <a:ext cx="2809875" cy="117157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364685" y="2739011"/>
              <a:ext cx="826935" cy="34190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951" y="4434335"/>
            <a:ext cx="2658594" cy="22374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1990" y="4718098"/>
            <a:ext cx="3839735" cy="19536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1990" y="2674473"/>
            <a:ext cx="3839735" cy="18521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315782" y="3298461"/>
            <a:ext cx="1572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Show Profile of non-closed shape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315782" y="5448348"/>
            <a:ext cx="1572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Show Histogram of closed shape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1342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1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7. </a:t>
            </a:r>
            <a:r>
              <a:rPr lang="en-US" dirty="0" smtClean="0"/>
              <a:t>Use image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48148"/>
            <a:ext cx="5181600" cy="43513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Open the Filter panel here</a:t>
            </a:r>
            <a:endParaRPr lang="en-US" sz="20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01388573"/>
              </p:ext>
            </p:extLst>
          </p:nvPr>
        </p:nvGraphicFramePr>
        <p:xfrm>
          <a:off x="5791201" y="1290758"/>
          <a:ext cx="6043610" cy="12333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5482"/>
                <a:gridCol w="1558689"/>
                <a:gridCol w="1327773"/>
                <a:gridCol w="1601666"/>
              </a:tblGrid>
              <a:tr h="2801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 Crop Image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407" marR="594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 Scale Image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407" marR="594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 Straighten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407" marR="594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 Rotation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407" marR="59407" marT="0" marB="0" anchor="ctr"/>
                </a:tc>
              </a:tr>
              <a:tr h="2801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 Edge detection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407" marR="594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 Gaussian Blur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407" marR="594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7. Invert Image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407" marR="594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 Thresholding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407" marR="59407" marT="0" marB="0" anchor="ctr"/>
                </a:tc>
              </a:tr>
              <a:tr h="3927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9. Local Thresholding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407" marR="594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10. Auto Contrast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407" marR="594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11. Sharpen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407" marR="594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12. Brightness &amp; Contrast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407" marR="59407" marT="0" marB="0" anchor="ctr"/>
                </a:tc>
              </a:tr>
              <a:tr h="2801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13. Convert Image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407" marR="594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407" marR="594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407" marR="5940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9407" marR="59407" marT="0" marB="0" anchor="ctr"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990600" y="1825625"/>
            <a:ext cx="2809875" cy="1228725"/>
            <a:chOff x="1785937" y="2429669"/>
            <a:chExt cx="2809875" cy="12287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85937" y="2429669"/>
              <a:ext cx="2809875" cy="122872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859861" y="3196211"/>
              <a:ext cx="692840" cy="34190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49" y="3224936"/>
            <a:ext cx="2314575" cy="3442564"/>
          </a:xfrm>
          <a:prstGeom prst="rect">
            <a:avLst/>
          </a:prstGeom>
        </p:spPr>
      </p:pic>
      <p:pic>
        <p:nvPicPr>
          <p:cNvPr id="10" name="image03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91187" y="2809268"/>
            <a:ext cx="6143625" cy="332422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59123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682</Words>
  <Application>Microsoft Office PowerPoint</Application>
  <PresentationFormat>Widescreen</PresentationFormat>
  <Paragraphs>178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맑은 고딕</vt:lpstr>
      <vt:lpstr>Arial</vt:lpstr>
      <vt:lpstr>Calibri</vt:lpstr>
      <vt:lpstr>Calibri Light</vt:lpstr>
      <vt:lpstr>Times New Roman</vt:lpstr>
      <vt:lpstr>Office Theme</vt:lpstr>
      <vt:lpstr>HADI Tutorial</vt:lpstr>
      <vt:lpstr>Contents</vt:lpstr>
      <vt:lpstr>1. System Requirements</vt:lpstr>
      <vt:lpstr>2. Capture Image</vt:lpstr>
      <vt:lpstr>3. Calibration</vt:lpstr>
      <vt:lpstr>4. Property of Measurement Tools</vt:lpstr>
      <vt:lpstr>5. View and Display</vt:lpstr>
      <vt:lpstr>6. Show Histogram and Profile</vt:lpstr>
      <vt:lpstr>7. Use image filters</vt:lpstr>
      <vt:lpstr>8. For 16-bit image</vt:lpstr>
      <vt:lpstr>9. Measurement Tools</vt:lpstr>
    </vt:vector>
  </TitlesOfParts>
  <Company>3DII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HADI Tutorial</dc:title>
  <dc:creator>Jiangtao Li</dc:creator>
  <cp:lastModifiedBy>Jiangtao Li</cp:lastModifiedBy>
  <cp:revision>16</cp:revision>
  <dcterms:created xsi:type="dcterms:W3CDTF">2015-10-29T05:56:05Z</dcterms:created>
  <dcterms:modified xsi:type="dcterms:W3CDTF">2015-10-29T06:37:25Z</dcterms:modified>
</cp:coreProperties>
</file>