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3" r:id="rId9"/>
    <p:sldId id="262"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74" autoAdjust="0"/>
    <p:restoredTop sz="94660"/>
  </p:normalViewPr>
  <p:slideViewPr>
    <p:cSldViewPr snapToGrid="0">
      <p:cViewPr varScale="1">
        <p:scale>
          <a:sx n="103" d="100"/>
          <a:sy n="103" d="100"/>
        </p:scale>
        <p:origin x="138"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C4AD2-6B6D-4676-A816-7116313FA9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68840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C4AD2-6B6D-4676-A816-7116313FA9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4096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C4AD2-6B6D-4676-A816-7116313FA9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254218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DC4AD2-6B6D-4676-A816-7116313FA9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233160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DC4AD2-6B6D-4676-A816-7116313FA9E4}" type="datetimeFigureOut">
              <a:rPr lang="en-US" smtClean="0"/>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18952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DC4AD2-6B6D-4676-A816-7116313FA9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405009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DC4AD2-6B6D-4676-A816-7116313FA9E4}" type="datetimeFigureOut">
              <a:rPr lang="en-US" smtClean="0"/>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36721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DC4AD2-6B6D-4676-A816-7116313FA9E4}" type="datetimeFigureOut">
              <a:rPr lang="en-US" smtClean="0"/>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394144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C4AD2-6B6D-4676-A816-7116313FA9E4}" type="datetimeFigureOut">
              <a:rPr lang="en-US" smtClean="0"/>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344235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C4AD2-6B6D-4676-A816-7116313FA9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80457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DC4AD2-6B6D-4676-A816-7116313FA9E4}" type="datetimeFigureOut">
              <a:rPr lang="en-US" smtClean="0"/>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5E10F-A75A-4F00-AFA7-1551146600BF}" type="slidenum">
              <a:rPr lang="en-US" smtClean="0"/>
              <a:t>‹#›</a:t>
            </a:fld>
            <a:endParaRPr lang="en-US"/>
          </a:p>
        </p:txBody>
      </p:sp>
    </p:spTree>
    <p:extLst>
      <p:ext uri="{BB962C8B-B14F-4D97-AF65-F5344CB8AC3E}">
        <p14:creationId xmlns:p14="http://schemas.microsoft.com/office/powerpoint/2010/main" val="4230148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C4AD2-6B6D-4676-A816-7116313FA9E4}" type="datetimeFigureOut">
              <a:rPr lang="en-US" smtClean="0"/>
              <a:t>10/29/2015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5E10F-A75A-4F00-AFA7-1551146600BF}" type="slidenum">
              <a:rPr lang="en-US" smtClean="0"/>
              <a:t>‹#›</a:t>
            </a:fld>
            <a:endParaRPr lang="en-US"/>
          </a:p>
        </p:txBody>
      </p:sp>
    </p:spTree>
    <p:extLst>
      <p:ext uri="{BB962C8B-B14F-4D97-AF65-F5344CB8AC3E}">
        <p14:creationId xmlns:p14="http://schemas.microsoft.com/office/powerpoint/2010/main" val="247823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HADI Tutorial</a:t>
            </a:r>
            <a:endParaRPr lang="en-US" dirty="0"/>
          </a:p>
        </p:txBody>
      </p:sp>
      <p:sp>
        <p:nvSpPr>
          <p:cNvPr id="3" name="Subtitle 2"/>
          <p:cNvSpPr>
            <a:spLocks noGrp="1"/>
          </p:cNvSpPr>
          <p:nvPr>
            <p:ph type="subTitle" idx="1"/>
          </p:nvPr>
        </p:nvSpPr>
        <p:spPr/>
        <p:txBody>
          <a:bodyPr/>
          <a:lstStyle/>
          <a:p>
            <a:r>
              <a:rPr lang="en-US" dirty="0" smtClean="0"/>
              <a:t>Void Inspection</a:t>
            </a:r>
          </a:p>
          <a:p>
            <a:r>
              <a:rPr lang="en-US" dirty="0" smtClean="0"/>
              <a:t>151101</a:t>
            </a:r>
            <a:endParaRPr lang="en-US" dirty="0"/>
          </a:p>
        </p:txBody>
      </p:sp>
    </p:spTree>
    <p:extLst>
      <p:ext uri="{BB962C8B-B14F-4D97-AF65-F5344CB8AC3E}">
        <p14:creationId xmlns:p14="http://schemas.microsoft.com/office/powerpoint/2010/main" val="379789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988"/>
          </a:xfrm>
        </p:spPr>
        <p:txBody>
          <a:bodyPr>
            <a:normAutofit/>
          </a:bodyPr>
          <a:lstStyle/>
          <a:p>
            <a:r>
              <a:rPr lang="en-US" sz="3200" dirty="0" smtClean="0"/>
              <a:t>3-6. Background Processing - another case</a:t>
            </a:r>
            <a:endParaRPr lang="en-US" sz="3200" dirty="0"/>
          </a:p>
        </p:txBody>
      </p:sp>
      <p:pic>
        <p:nvPicPr>
          <p:cNvPr id="4" name="Picture 3"/>
          <p:cNvPicPr>
            <a:picLocks noChangeAspect="1"/>
          </p:cNvPicPr>
          <p:nvPr/>
        </p:nvPicPr>
        <p:blipFill>
          <a:blip r:embed="rId2"/>
          <a:stretch>
            <a:fillRect/>
          </a:stretch>
        </p:blipFill>
        <p:spPr>
          <a:xfrm>
            <a:off x="288325" y="1150122"/>
            <a:ext cx="2647732" cy="2762851"/>
          </a:xfrm>
          <a:prstGeom prst="rect">
            <a:avLst/>
          </a:prstGeom>
        </p:spPr>
      </p:pic>
      <p:pic>
        <p:nvPicPr>
          <p:cNvPr id="5" name="Picture 4"/>
          <p:cNvPicPr>
            <a:picLocks noChangeAspect="1"/>
          </p:cNvPicPr>
          <p:nvPr/>
        </p:nvPicPr>
        <p:blipFill>
          <a:blip r:embed="rId3"/>
          <a:stretch>
            <a:fillRect/>
          </a:stretch>
        </p:blipFill>
        <p:spPr>
          <a:xfrm>
            <a:off x="3118665" y="1150122"/>
            <a:ext cx="2553467" cy="2762851"/>
          </a:xfrm>
          <a:prstGeom prst="rect">
            <a:avLst/>
          </a:prstGeom>
        </p:spPr>
      </p:pic>
      <p:pic>
        <p:nvPicPr>
          <p:cNvPr id="6" name="Picture 5"/>
          <p:cNvPicPr>
            <a:picLocks noChangeAspect="1"/>
          </p:cNvPicPr>
          <p:nvPr/>
        </p:nvPicPr>
        <p:blipFill>
          <a:blip r:embed="rId4"/>
          <a:stretch>
            <a:fillRect/>
          </a:stretch>
        </p:blipFill>
        <p:spPr>
          <a:xfrm>
            <a:off x="5854740" y="1150122"/>
            <a:ext cx="2904972" cy="2762851"/>
          </a:xfrm>
          <a:prstGeom prst="rect">
            <a:avLst/>
          </a:prstGeom>
        </p:spPr>
      </p:pic>
      <p:pic>
        <p:nvPicPr>
          <p:cNvPr id="7" name="Picture 6"/>
          <p:cNvPicPr>
            <a:picLocks noChangeAspect="1"/>
          </p:cNvPicPr>
          <p:nvPr/>
        </p:nvPicPr>
        <p:blipFill>
          <a:blip r:embed="rId5"/>
          <a:stretch>
            <a:fillRect/>
          </a:stretch>
        </p:blipFill>
        <p:spPr>
          <a:xfrm>
            <a:off x="8942321" y="1150122"/>
            <a:ext cx="2971806" cy="2762851"/>
          </a:xfrm>
          <a:prstGeom prst="rect">
            <a:avLst/>
          </a:prstGeom>
        </p:spPr>
      </p:pic>
      <p:sp>
        <p:nvSpPr>
          <p:cNvPr id="8" name="TextBox 7"/>
          <p:cNvSpPr txBox="1"/>
          <p:nvPr/>
        </p:nvSpPr>
        <p:spPr>
          <a:xfrm>
            <a:off x="716632" y="3912973"/>
            <a:ext cx="1540486" cy="369332"/>
          </a:xfrm>
          <a:prstGeom prst="rect">
            <a:avLst/>
          </a:prstGeom>
          <a:noFill/>
        </p:spPr>
        <p:txBody>
          <a:bodyPr wrap="none" rtlCol="0">
            <a:spAutoFit/>
          </a:bodyPr>
          <a:lstStyle/>
          <a:p>
            <a:r>
              <a:rPr lang="en-US" dirty="0" smtClean="0"/>
              <a:t>Original image</a:t>
            </a:r>
            <a:endParaRPr lang="en-US" dirty="0"/>
          </a:p>
        </p:txBody>
      </p:sp>
      <p:sp>
        <p:nvSpPr>
          <p:cNvPr id="9" name="TextBox 8"/>
          <p:cNvSpPr txBox="1"/>
          <p:nvPr/>
        </p:nvSpPr>
        <p:spPr>
          <a:xfrm>
            <a:off x="3118665" y="3939315"/>
            <a:ext cx="1877117" cy="1200329"/>
          </a:xfrm>
          <a:prstGeom prst="rect">
            <a:avLst/>
          </a:prstGeom>
          <a:noFill/>
        </p:spPr>
        <p:txBody>
          <a:bodyPr wrap="none" rtlCol="0">
            <a:spAutoFit/>
          </a:bodyPr>
          <a:lstStyle/>
          <a:p>
            <a:r>
              <a:rPr lang="en-US" dirty="0" smtClean="0"/>
              <a:t>Kernel Size = 30</a:t>
            </a:r>
          </a:p>
          <a:p>
            <a:r>
              <a:rPr lang="en-US" dirty="0" smtClean="0"/>
              <a:t>Intensity From = 0</a:t>
            </a:r>
          </a:p>
          <a:p>
            <a:r>
              <a:rPr lang="en-US" dirty="0" smtClean="0"/>
              <a:t>Intensity To = 255</a:t>
            </a:r>
          </a:p>
          <a:p>
            <a:r>
              <a:rPr lang="en-US" dirty="0" smtClean="0"/>
              <a:t>Threshold = 1</a:t>
            </a:r>
          </a:p>
        </p:txBody>
      </p:sp>
      <p:sp>
        <p:nvSpPr>
          <p:cNvPr id="10" name="TextBox 9"/>
          <p:cNvSpPr txBox="1"/>
          <p:nvPr/>
        </p:nvSpPr>
        <p:spPr>
          <a:xfrm>
            <a:off x="5927767" y="3939315"/>
            <a:ext cx="2993255" cy="1477328"/>
          </a:xfrm>
          <a:prstGeom prst="rect">
            <a:avLst/>
          </a:prstGeom>
          <a:noFill/>
        </p:spPr>
        <p:txBody>
          <a:bodyPr wrap="none" rtlCol="0">
            <a:spAutoFit/>
          </a:bodyPr>
          <a:lstStyle/>
          <a:p>
            <a:r>
              <a:rPr lang="en-US" dirty="0" smtClean="0"/>
              <a:t>To Remove the white outsider</a:t>
            </a:r>
          </a:p>
          <a:p>
            <a:r>
              <a:rPr lang="en-US" dirty="0" smtClean="0"/>
              <a:t>Kernel Size = 30</a:t>
            </a:r>
          </a:p>
          <a:p>
            <a:r>
              <a:rPr lang="en-US" dirty="0" smtClean="0"/>
              <a:t>Intensity From = 0</a:t>
            </a:r>
          </a:p>
          <a:p>
            <a:r>
              <a:rPr lang="en-US" dirty="0" smtClean="0"/>
              <a:t>Intensity To = 255</a:t>
            </a:r>
          </a:p>
          <a:p>
            <a:r>
              <a:rPr lang="en-US" dirty="0" smtClean="0"/>
              <a:t>Threshold = 1</a:t>
            </a:r>
          </a:p>
        </p:txBody>
      </p:sp>
      <p:sp>
        <p:nvSpPr>
          <p:cNvPr id="11" name="TextBox 10"/>
          <p:cNvSpPr txBox="1"/>
          <p:nvPr/>
        </p:nvSpPr>
        <p:spPr>
          <a:xfrm>
            <a:off x="8921022" y="3948022"/>
            <a:ext cx="1500667" cy="954107"/>
          </a:xfrm>
          <a:prstGeom prst="rect">
            <a:avLst/>
          </a:prstGeom>
          <a:noFill/>
        </p:spPr>
        <p:txBody>
          <a:bodyPr wrap="none" rtlCol="0">
            <a:spAutoFit/>
          </a:bodyPr>
          <a:lstStyle/>
          <a:p>
            <a:r>
              <a:rPr lang="en-US" sz="1400" dirty="0" smtClean="0"/>
              <a:t>Kernel Size = 30</a:t>
            </a:r>
          </a:p>
          <a:p>
            <a:r>
              <a:rPr lang="en-US" sz="1400" dirty="0" smtClean="0"/>
              <a:t>Intensity From = 0</a:t>
            </a:r>
          </a:p>
          <a:p>
            <a:r>
              <a:rPr lang="en-US" sz="1400" dirty="0" smtClean="0"/>
              <a:t>Intensity To = 255</a:t>
            </a:r>
          </a:p>
          <a:p>
            <a:r>
              <a:rPr lang="en-US" sz="1400" dirty="0" smtClean="0"/>
              <a:t>Threshold = 10</a:t>
            </a:r>
            <a:endParaRPr lang="en-US" sz="1400" dirty="0"/>
          </a:p>
        </p:txBody>
      </p:sp>
      <p:pic>
        <p:nvPicPr>
          <p:cNvPr id="12" name="Picture 11"/>
          <p:cNvPicPr>
            <a:picLocks noChangeAspect="1"/>
          </p:cNvPicPr>
          <p:nvPr/>
        </p:nvPicPr>
        <p:blipFill>
          <a:blip r:embed="rId6"/>
          <a:stretch>
            <a:fillRect/>
          </a:stretch>
        </p:blipFill>
        <p:spPr>
          <a:xfrm>
            <a:off x="8921022" y="4937178"/>
            <a:ext cx="1369121" cy="1379966"/>
          </a:xfrm>
          <a:prstGeom prst="rect">
            <a:avLst/>
          </a:prstGeom>
        </p:spPr>
      </p:pic>
      <p:sp>
        <p:nvSpPr>
          <p:cNvPr id="14" name="TextBox 13"/>
          <p:cNvSpPr txBox="1"/>
          <p:nvPr/>
        </p:nvSpPr>
        <p:spPr>
          <a:xfrm>
            <a:off x="8921022" y="6352193"/>
            <a:ext cx="3016531" cy="276999"/>
          </a:xfrm>
          <a:prstGeom prst="rect">
            <a:avLst/>
          </a:prstGeom>
          <a:noFill/>
        </p:spPr>
        <p:txBody>
          <a:bodyPr wrap="none" rtlCol="0">
            <a:spAutoFit/>
          </a:bodyPr>
          <a:lstStyle/>
          <a:p>
            <a:r>
              <a:rPr lang="en-US" sz="1200" dirty="0" smtClean="0"/>
              <a:t>Even ROI moved, Inspection Results are same</a:t>
            </a:r>
            <a:endParaRPr lang="en-US" sz="1200" dirty="0"/>
          </a:p>
        </p:txBody>
      </p:sp>
      <p:pic>
        <p:nvPicPr>
          <p:cNvPr id="15" name="Picture 14"/>
          <p:cNvPicPr>
            <a:picLocks noChangeAspect="1"/>
          </p:cNvPicPr>
          <p:nvPr/>
        </p:nvPicPr>
        <p:blipFill>
          <a:blip r:embed="rId7"/>
          <a:stretch>
            <a:fillRect/>
          </a:stretch>
        </p:blipFill>
        <p:spPr>
          <a:xfrm>
            <a:off x="10421689" y="4937178"/>
            <a:ext cx="1438987" cy="1379966"/>
          </a:xfrm>
          <a:prstGeom prst="rect">
            <a:avLst/>
          </a:prstGeom>
        </p:spPr>
      </p:pic>
    </p:spTree>
    <p:extLst>
      <p:ext uri="{BB962C8B-B14F-4D97-AF65-F5344CB8AC3E}">
        <p14:creationId xmlns:p14="http://schemas.microsoft.com/office/powerpoint/2010/main" val="3167317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3988"/>
          </a:xfrm>
        </p:spPr>
        <p:txBody>
          <a:bodyPr>
            <a:normAutofit/>
          </a:bodyPr>
          <a:lstStyle/>
          <a:p>
            <a:r>
              <a:rPr lang="en-US" sz="3200" dirty="0" smtClean="0"/>
              <a:t>3-7. Background Processing - more difficult case</a:t>
            </a:r>
            <a:endParaRPr lang="en-US" sz="3200" dirty="0"/>
          </a:p>
        </p:txBody>
      </p:sp>
      <p:sp>
        <p:nvSpPr>
          <p:cNvPr id="8" name="TextBox 7"/>
          <p:cNvSpPr txBox="1"/>
          <p:nvPr/>
        </p:nvSpPr>
        <p:spPr>
          <a:xfrm>
            <a:off x="716632" y="3912973"/>
            <a:ext cx="1999778" cy="584775"/>
          </a:xfrm>
          <a:prstGeom prst="rect">
            <a:avLst/>
          </a:prstGeom>
          <a:noFill/>
        </p:spPr>
        <p:txBody>
          <a:bodyPr wrap="none" rtlCol="0">
            <a:spAutoFit/>
          </a:bodyPr>
          <a:lstStyle/>
          <a:p>
            <a:r>
              <a:rPr lang="en-US" sz="1600" dirty="0" smtClean="0"/>
              <a:t>Original image</a:t>
            </a:r>
          </a:p>
          <a:p>
            <a:r>
              <a:rPr lang="en-US" sz="1600" dirty="0" smtClean="0"/>
              <a:t>Black wires inside Ball</a:t>
            </a:r>
            <a:endParaRPr lang="en-US" sz="1600" dirty="0"/>
          </a:p>
        </p:txBody>
      </p:sp>
      <p:sp>
        <p:nvSpPr>
          <p:cNvPr id="9" name="TextBox 8"/>
          <p:cNvSpPr txBox="1"/>
          <p:nvPr/>
        </p:nvSpPr>
        <p:spPr>
          <a:xfrm>
            <a:off x="3118665" y="3939315"/>
            <a:ext cx="1688860" cy="1077218"/>
          </a:xfrm>
          <a:prstGeom prst="rect">
            <a:avLst/>
          </a:prstGeom>
          <a:noFill/>
        </p:spPr>
        <p:txBody>
          <a:bodyPr wrap="none" rtlCol="0">
            <a:spAutoFit/>
          </a:bodyPr>
          <a:lstStyle/>
          <a:p>
            <a:r>
              <a:rPr lang="en-US" sz="1600" dirty="0" smtClean="0"/>
              <a:t>Kernel Size = 30</a:t>
            </a:r>
          </a:p>
          <a:p>
            <a:r>
              <a:rPr lang="en-US" sz="1600" dirty="0" smtClean="0"/>
              <a:t>Intensity From = 0</a:t>
            </a:r>
          </a:p>
          <a:p>
            <a:r>
              <a:rPr lang="en-US" sz="1600" dirty="0" smtClean="0"/>
              <a:t>Intensity To = 255</a:t>
            </a:r>
          </a:p>
          <a:p>
            <a:r>
              <a:rPr lang="en-US" sz="1600" dirty="0" smtClean="0"/>
              <a:t>Threshold = 1</a:t>
            </a:r>
          </a:p>
        </p:txBody>
      </p:sp>
      <p:sp>
        <p:nvSpPr>
          <p:cNvPr id="10" name="TextBox 9"/>
          <p:cNvSpPr txBox="1"/>
          <p:nvPr/>
        </p:nvSpPr>
        <p:spPr>
          <a:xfrm>
            <a:off x="5927767" y="3939315"/>
            <a:ext cx="1688860" cy="1323439"/>
          </a:xfrm>
          <a:prstGeom prst="rect">
            <a:avLst/>
          </a:prstGeom>
          <a:noFill/>
        </p:spPr>
        <p:txBody>
          <a:bodyPr wrap="none" rtlCol="0">
            <a:spAutoFit/>
          </a:bodyPr>
          <a:lstStyle/>
          <a:p>
            <a:r>
              <a:rPr lang="en-US" sz="1600" dirty="0" smtClean="0"/>
              <a:t>Kernel Size = 30</a:t>
            </a:r>
          </a:p>
          <a:p>
            <a:r>
              <a:rPr lang="en-US" sz="1600" dirty="0" smtClean="0"/>
              <a:t>Intensity From = 0</a:t>
            </a:r>
          </a:p>
          <a:p>
            <a:r>
              <a:rPr lang="en-US" sz="1600" dirty="0" smtClean="0"/>
              <a:t>Intensity To = 255</a:t>
            </a:r>
          </a:p>
          <a:p>
            <a:r>
              <a:rPr lang="en-US" sz="1600" dirty="0" smtClean="0">
                <a:solidFill>
                  <a:srgbClr val="FF0000"/>
                </a:solidFill>
              </a:rPr>
              <a:t>Threshold = 55</a:t>
            </a:r>
          </a:p>
          <a:p>
            <a:r>
              <a:rPr lang="en-US" sz="1600" dirty="0" smtClean="0"/>
              <a:t>Noise comes out</a:t>
            </a:r>
          </a:p>
        </p:txBody>
      </p:sp>
      <p:sp>
        <p:nvSpPr>
          <p:cNvPr id="11" name="TextBox 10"/>
          <p:cNvSpPr txBox="1"/>
          <p:nvPr/>
        </p:nvSpPr>
        <p:spPr>
          <a:xfrm>
            <a:off x="8921022" y="3948022"/>
            <a:ext cx="1793055" cy="1323439"/>
          </a:xfrm>
          <a:prstGeom prst="rect">
            <a:avLst/>
          </a:prstGeom>
          <a:noFill/>
        </p:spPr>
        <p:txBody>
          <a:bodyPr wrap="none" rtlCol="0">
            <a:spAutoFit/>
          </a:bodyPr>
          <a:lstStyle/>
          <a:p>
            <a:r>
              <a:rPr lang="en-US" sz="1600" dirty="0" smtClean="0"/>
              <a:t>Kernel Size = 30</a:t>
            </a:r>
          </a:p>
          <a:p>
            <a:r>
              <a:rPr lang="en-US" sz="1600" dirty="0" smtClean="0">
                <a:solidFill>
                  <a:srgbClr val="FF0000"/>
                </a:solidFill>
              </a:rPr>
              <a:t>Intensity From = 74</a:t>
            </a:r>
          </a:p>
          <a:p>
            <a:r>
              <a:rPr lang="en-US" sz="1600" dirty="0" smtClean="0">
                <a:solidFill>
                  <a:srgbClr val="FF0000"/>
                </a:solidFill>
              </a:rPr>
              <a:t>Intensity To = 74</a:t>
            </a:r>
          </a:p>
          <a:p>
            <a:r>
              <a:rPr lang="en-US" sz="1600" dirty="0" smtClean="0">
                <a:solidFill>
                  <a:srgbClr val="FF0000"/>
                </a:solidFill>
              </a:rPr>
              <a:t>Threshold = 6</a:t>
            </a:r>
          </a:p>
          <a:p>
            <a:r>
              <a:rPr lang="en-US" sz="1600" dirty="0" smtClean="0"/>
              <a:t>Best result</a:t>
            </a:r>
            <a:endParaRPr lang="en-US" sz="1600" dirty="0"/>
          </a:p>
        </p:txBody>
      </p:sp>
      <p:pic>
        <p:nvPicPr>
          <p:cNvPr id="3" name="Picture 2"/>
          <p:cNvPicPr>
            <a:picLocks noChangeAspect="1"/>
          </p:cNvPicPr>
          <p:nvPr/>
        </p:nvPicPr>
        <p:blipFill>
          <a:blip r:embed="rId2"/>
          <a:stretch>
            <a:fillRect/>
          </a:stretch>
        </p:blipFill>
        <p:spPr>
          <a:xfrm>
            <a:off x="296562" y="1466335"/>
            <a:ext cx="2638185" cy="2342763"/>
          </a:xfrm>
          <a:prstGeom prst="rect">
            <a:avLst/>
          </a:prstGeom>
        </p:spPr>
      </p:pic>
      <p:pic>
        <p:nvPicPr>
          <p:cNvPr id="13" name="Picture 12"/>
          <p:cNvPicPr>
            <a:picLocks noChangeAspect="1"/>
          </p:cNvPicPr>
          <p:nvPr/>
        </p:nvPicPr>
        <p:blipFill>
          <a:blip r:embed="rId3"/>
          <a:stretch>
            <a:fillRect/>
          </a:stretch>
        </p:blipFill>
        <p:spPr>
          <a:xfrm>
            <a:off x="3126456" y="1466335"/>
            <a:ext cx="2801311" cy="2342763"/>
          </a:xfrm>
          <a:prstGeom prst="rect">
            <a:avLst/>
          </a:prstGeom>
        </p:spPr>
      </p:pic>
      <p:pic>
        <p:nvPicPr>
          <p:cNvPr id="16" name="Picture 15"/>
          <p:cNvPicPr>
            <a:picLocks noChangeAspect="1"/>
          </p:cNvPicPr>
          <p:nvPr/>
        </p:nvPicPr>
        <p:blipFill>
          <a:blip r:embed="rId4"/>
          <a:stretch>
            <a:fillRect/>
          </a:stretch>
        </p:blipFill>
        <p:spPr>
          <a:xfrm>
            <a:off x="6119476" y="1466336"/>
            <a:ext cx="2447875" cy="2346530"/>
          </a:xfrm>
          <a:prstGeom prst="rect">
            <a:avLst/>
          </a:prstGeom>
        </p:spPr>
      </p:pic>
      <p:pic>
        <p:nvPicPr>
          <p:cNvPr id="17" name="Picture 16"/>
          <p:cNvPicPr>
            <a:picLocks noChangeAspect="1"/>
          </p:cNvPicPr>
          <p:nvPr/>
        </p:nvPicPr>
        <p:blipFill>
          <a:blip r:embed="rId5"/>
          <a:stretch>
            <a:fillRect/>
          </a:stretch>
        </p:blipFill>
        <p:spPr>
          <a:xfrm>
            <a:off x="8803828" y="1466335"/>
            <a:ext cx="2622053" cy="2343111"/>
          </a:xfrm>
          <a:prstGeom prst="rect">
            <a:avLst/>
          </a:prstGeom>
        </p:spPr>
      </p:pic>
    </p:spTree>
    <p:extLst>
      <p:ext uri="{BB962C8B-B14F-4D97-AF65-F5344CB8AC3E}">
        <p14:creationId xmlns:p14="http://schemas.microsoft.com/office/powerpoint/2010/main" val="296739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Thresholding</a:t>
            </a:r>
            <a:endParaRPr lang="en-US" dirty="0"/>
          </a:p>
        </p:txBody>
      </p:sp>
      <p:sp>
        <p:nvSpPr>
          <p:cNvPr id="3" name="Content Placeholder 2"/>
          <p:cNvSpPr>
            <a:spLocks noGrp="1"/>
          </p:cNvSpPr>
          <p:nvPr>
            <p:ph idx="1"/>
          </p:nvPr>
        </p:nvSpPr>
        <p:spPr/>
        <p:txBody>
          <a:bodyPr>
            <a:normAutofit/>
          </a:bodyPr>
          <a:lstStyle/>
          <a:p>
            <a:r>
              <a:rPr lang="en-US" sz="2000" dirty="0" smtClean="0"/>
              <a:t>Thresholding process will separate the foreground and background, usually the foreground is our target.</a:t>
            </a:r>
          </a:p>
          <a:p>
            <a:r>
              <a:rPr lang="en-US" sz="2000" dirty="0" smtClean="0"/>
              <a:t>HADI provide two thresholding method</a:t>
            </a:r>
          </a:p>
          <a:p>
            <a:pPr lvl="1"/>
            <a:r>
              <a:rPr lang="en-US" sz="1600" dirty="0" smtClean="0"/>
              <a:t>Fixed Thresholding (recommended to use)</a:t>
            </a:r>
          </a:p>
          <a:p>
            <a:pPr lvl="1"/>
            <a:r>
              <a:rPr lang="en-US" sz="1600" dirty="0" smtClean="0"/>
              <a:t>Auto Thresholding </a:t>
            </a:r>
          </a:p>
          <a:p>
            <a:pPr lvl="1"/>
            <a:endParaRPr lang="en-US" sz="1800" dirty="0" smtClean="0"/>
          </a:p>
          <a:p>
            <a:r>
              <a:rPr lang="en-US" sz="2200" dirty="0" smtClean="0"/>
              <a:t>After “Flatten BG”, the minimum pixel value will start from 0.</a:t>
            </a:r>
          </a:p>
          <a:p>
            <a:pPr lvl="1"/>
            <a:r>
              <a:rPr lang="en-US" sz="1800" dirty="0" smtClean="0"/>
              <a:t>Usually, “Fixed” = 4 ~ 20</a:t>
            </a:r>
          </a:p>
          <a:p>
            <a:pPr lvl="1"/>
            <a:r>
              <a:rPr lang="en-US" sz="1800" dirty="0" smtClean="0"/>
              <a:t>If use “Auto”, the value is a float value, </a:t>
            </a:r>
          </a:p>
          <a:p>
            <a:pPr lvl="2"/>
            <a:r>
              <a:rPr lang="en-US" sz="1400" dirty="0" smtClean="0"/>
              <a:t>user can increase it to make the segmentation more strict, </a:t>
            </a:r>
          </a:p>
          <a:p>
            <a:pPr lvl="2"/>
            <a:r>
              <a:rPr lang="en-US" sz="1400" dirty="0" smtClean="0"/>
              <a:t>or user can decrease it to make increase the segmentation area.</a:t>
            </a:r>
          </a:p>
          <a:p>
            <a:pPr lvl="1"/>
            <a:endParaRPr lang="en-US" sz="1800" dirty="0" smtClean="0"/>
          </a:p>
          <a:p>
            <a:pPr lvl="1"/>
            <a:endParaRPr lang="en-US" sz="1800" dirty="0" smtClean="0"/>
          </a:p>
        </p:txBody>
      </p:sp>
      <p:pic>
        <p:nvPicPr>
          <p:cNvPr id="4" name="Picture 3"/>
          <p:cNvPicPr>
            <a:picLocks noChangeAspect="1"/>
          </p:cNvPicPr>
          <p:nvPr/>
        </p:nvPicPr>
        <p:blipFill>
          <a:blip r:embed="rId2"/>
          <a:stretch>
            <a:fillRect/>
          </a:stretch>
        </p:blipFill>
        <p:spPr>
          <a:xfrm>
            <a:off x="7838464" y="365125"/>
            <a:ext cx="1266825" cy="952500"/>
          </a:xfrm>
          <a:prstGeom prst="rect">
            <a:avLst/>
          </a:prstGeom>
        </p:spPr>
      </p:pic>
    </p:spTree>
    <p:extLst>
      <p:ext uri="{BB962C8B-B14F-4D97-AF65-F5344CB8AC3E}">
        <p14:creationId xmlns:p14="http://schemas.microsoft.com/office/powerpoint/2010/main" val="2100972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7090"/>
          </a:xfrm>
        </p:spPr>
        <p:txBody>
          <a:bodyPr>
            <a:normAutofit fontScale="90000"/>
          </a:bodyPr>
          <a:lstStyle/>
          <a:p>
            <a:r>
              <a:rPr lang="en-US" sz="3600" dirty="0" smtClean="0"/>
              <a:t>4-2. Thresholding  - comparing “Fixed” and “Auto”</a:t>
            </a:r>
            <a:endParaRPr lang="en-US" sz="3600" dirty="0"/>
          </a:p>
        </p:txBody>
      </p:sp>
      <p:sp>
        <p:nvSpPr>
          <p:cNvPr id="3" name="Content Placeholder 2"/>
          <p:cNvSpPr>
            <a:spLocks noGrp="1"/>
          </p:cNvSpPr>
          <p:nvPr>
            <p:ph idx="1"/>
          </p:nvPr>
        </p:nvSpPr>
        <p:spPr>
          <a:xfrm>
            <a:off x="838200" y="1211385"/>
            <a:ext cx="10515600" cy="4965578"/>
          </a:xfrm>
        </p:spPr>
        <p:txBody>
          <a:bodyPr>
            <a:normAutofit/>
          </a:bodyPr>
          <a:lstStyle/>
          <a:p>
            <a:r>
              <a:rPr lang="en-US" sz="2000" dirty="0" smtClean="0"/>
              <a:t>Fixed, means HADI use the fixed thresholding value</a:t>
            </a:r>
          </a:p>
          <a:p>
            <a:r>
              <a:rPr lang="en-US" sz="2000" dirty="0" smtClean="0"/>
              <a:t>Auto, means HADI choose a dynamic thresholding value for each ROI</a:t>
            </a:r>
          </a:p>
          <a:p>
            <a:r>
              <a:rPr lang="en-US" sz="2000" dirty="0" smtClean="0"/>
              <a:t>In the right pictures</a:t>
            </a:r>
          </a:p>
          <a:p>
            <a:pPr lvl="1"/>
            <a:r>
              <a:rPr lang="en-US" sz="1600" dirty="0" smtClean="0"/>
              <a:t>Using auto = 1.0, ID 2 choose a thresholding value = 14. Same as the left picture.</a:t>
            </a:r>
          </a:p>
          <a:p>
            <a:pPr lvl="1"/>
            <a:r>
              <a:rPr lang="en-US" sz="1600" dirty="0" smtClean="0"/>
              <a:t>But ID 1 automatically choose a thresholding value = 19. different from 14 in left picture.</a:t>
            </a:r>
          </a:p>
          <a:p>
            <a:pPr lvl="1"/>
            <a:r>
              <a:rPr lang="en-US" sz="1600" dirty="0" smtClean="0"/>
              <a:t>It looks auto is better. But in general case, HADI recommend using “Fixed” value.</a:t>
            </a:r>
          </a:p>
          <a:p>
            <a:pPr lvl="1"/>
            <a:endParaRPr lang="en-US" sz="1600" dirty="0"/>
          </a:p>
        </p:txBody>
      </p:sp>
      <p:pic>
        <p:nvPicPr>
          <p:cNvPr id="4" name="Picture 3"/>
          <p:cNvPicPr>
            <a:picLocks noChangeAspect="1"/>
          </p:cNvPicPr>
          <p:nvPr/>
        </p:nvPicPr>
        <p:blipFill>
          <a:blip r:embed="rId2"/>
          <a:stretch>
            <a:fillRect/>
          </a:stretch>
        </p:blipFill>
        <p:spPr>
          <a:xfrm>
            <a:off x="629384" y="3858791"/>
            <a:ext cx="5052645" cy="2244857"/>
          </a:xfrm>
          <a:prstGeom prst="rect">
            <a:avLst/>
          </a:prstGeom>
        </p:spPr>
      </p:pic>
      <p:sp>
        <p:nvSpPr>
          <p:cNvPr id="5" name="TextBox 4"/>
          <p:cNvSpPr txBox="1"/>
          <p:nvPr/>
        </p:nvSpPr>
        <p:spPr>
          <a:xfrm>
            <a:off x="1641475" y="6209639"/>
            <a:ext cx="2531975" cy="369332"/>
          </a:xfrm>
          <a:prstGeom prst="rect">
            <a:avLst/>
          </a:prstGeom>
          <a:noFill/>
        </p:spPr>
        <p:txBody>
          <a:bodyPr wrap="none" rtlCol="0">
            <a:spAutoFit/>
          </a:bodyPr>
          <a:lstStyle/>
          <a:p>
            <a:r>
              <a:rPr lang="en-US" dirty="0" smtClean="0"/>
              <a:t>Both are using Fixed = 14</a:t>
            </a:r>
            <a:endParaRPr lang="en-US" dirty="0"/>
          </a:p>
        </p:txBody>
      </p:sp>
      <p:pic>
        <p:nvPicPr>
          <p:cNvPr id="6" name="Picture 5"/>
          <p:cNvPicPr>
            <a:picLocks noChangeAspect="1"/>
          </p:cNvPicPr>
          <p:nvPr/>
        </p:nvPicPr>
        <p:blipFill>
          <a:blip r:embed="rId3"/>
          <a:stretch>
            <a:fillRect/>
          </a:stretch>
        </p:blipFill>
        <p:spPr>
          <a:xfrm>
            <a:off x="6533906" y="3863508"/>
            <a:ext cx="4819894" cy="2240140"/>
          </a:xfrm>
          <a:prstGeom prst="rect">
            <a:avLst/>
          </a:prstGeom>
        </p:spPr>
      </p:pic>
      <p:sp>
        <p:nvSpPr>
          <p:cNvPr id="7" name="TextBox 6"/>
          <p:cNvSpPr txBox="1"/>
          <p:nvPr/>
        </p:nvSpPr>
        <p:spPr>
          <a:xfrm>
            <a:off x="7596798" y="6209639"/>
            <a:ext cx="2551852" cy="369332"/>
          </a:xfrm>
          <a:prstGeom prst="rect">
            <a:avLst/>
          </a:prstGeom>
          <a:noFill/>
        </p:spPr>
        <p:txBody>
          <a:bodyPr wrap="none" rtlCol="0">
            <a:spAutoFit/>
          </a:bodyPr>
          <a:lstStyle/>
          <a:p>
            <a:r>
              <a:rPr lang="en-US" dirty="0" smtClean="0"/>
              <a:t>Both are using Auto = 1.0</a:t>
            </a:r>
            <a:endParaRPr lang="en-US" dirty="0"/>
          </a:p>
        </p:txBody>
      </p:sp>
    </p:spTree>
    <p:extLst>
      <p:ext uri="{BB962C8B-B14F-4D97-AF65-F5344CB8AC3E}">
        <p14:creationId xmlns:p14="http://schemas.microsoft.com/office/powerpoint/2010/main" val="1759356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Contour Indent</a:t>
            </a:r>
            <a:endParaRPr lang="en-US" dirty="0"/>
          </a:p>
        </p:txBody>
      </p:sp>
      <p:sp>
        <p:nvSpPr>
          <p:cNvPr id="3" name="Content Placeholder 2"/>
          <p:cNvSpPr>
            <a:spLocks noGrp="1"/>
          </p:cNvSpPr>
          <p:nvPr>
            <p:ph idx="1"/>
          </p:nvPr>
        </p:nvSpPr>
        <p:spPr/>
        <p:txBody>
          <a:bodyPr>
            <a:normAutofit/>
          </a:bodyPr>
          <a:lstStyle/>
          <a:p>
            <a:r>
              <a:rPr lang="en-US" sz="1800" dirty="0" smtClean="0"/>
              <a:t>Remove the pixels that adhere to the inner Measurement Tool shape. </a:t>
            </a:r>
          </a:p>
          <a:p>
            <a:pPr lvl="1"/>
            <a:r>
              <a:rPr lang="en-US" sz="1400" dirty="0" smtClean="0"/>
              <a:t>No inspection in the removed area.</a:t>
            </a:r>
          </a:p>
          <a:p>
            <a:r>
              <a:rPr lang="en-US" sz="1800" dirty="0" smtClean="0"/>
              <a:t>The “Thickness” define that how many pixels from the border should be removed.</a:t>
            </a:r>
            <a:endParaRPr lang="en-US" sz="18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95032" y="3099667"/>
            <a:ext cx="7856414" cy="3212233"/>
          </a:xfrm>
          <a:prstGeom prst="rect">
            <a:avLst/>
          </a:prstGeom>
        </p:spPr>
      </p:pic>
      <p:pic>
        <p:nvPicPr>
          <p:cNvPr id="6" name="Picture 5"/>
          <p:cNvPicPr>
            <a:picLocks noChangeAspect="1"/>
          </p:cNvPicPr>
          <p:nvPr/>
        </p:nvPicPr>
        <p:blipFill>
          <a:blip r:embed="rId3"/>
          <a:stretch>
            <a:fillRect/>
          </a:stretch>
        </p:blipFill>
        <p:spPr>
          <a:xfrm>
            <a:off x="8151446" y="3234226"/>
            <a:ext cx="3896589" cy="2942737"/>
          </a:xfrm>
          <a:prstGeom prst="rect">
            <a:avLst/>
          </a:prstGeom>
        </p:spPr>
      </p:pic>
      <p:pic>
        <p:nvPicPr>
          <p:cNvPr id="7" name="Picture 6"/>
          <p:cNvPicPr>
            <a:picLocks noChangeAspect="1"/>
          </p:cNvPicPr>
          <p:nvPr/>
        </p:nvPicPr>
        <p:blipFill>
          <a:blip r:embed="rId4"/>
          <a:stretch>
            <a:fillRect/>
          </a:stretch>
        </p:blipFill>
        <p:spPr>
          <a:xfrm>
            <a:off x="8035925" y="365125"/>
            <a:ext cx="1200150" cy="990600"/>
          </a:xfrm>
          <a:prstGeom prst="rect">
            <a:avLst/>
          </a:prstGeom>
        </p:spPr>
      </p:pic>
      <p:sp>
        <p:nvSpPr>
          <p:cNvPr id="8" name="TextBox 7"/>
          <p:cNvSpPr txBox="1"/>
          <p:nvPr/>
        </p:nvSpPr>
        <p:spPr>
          <a:xfrm>
            <a:off x="1213338" y="6308969"/>
            <a:ext cx="1428596" cy="369332"/>
          </a:xfrm>
          <a:prstGeom prst="rect">
            <a:avLst/>
          </a:prstGeom>
          <a:noFill/>
        </p:spPr>
        <p:txBody>
          <a:bodyPr wrap="none" rtlCol="0">
            <a:spAutoFit/>
          </a:bodyPr>
          <a:lstStyle/>
          <a:p>
            <a:r>
              <a:rPr lang="en-US" dirty="0" smtClean="0"/>
              <a:t>Thickness = 0</a:t>
            </a:r>
            <a:endParaRPr lang="en-US" dirty="0"/>
          </a:p>
        </p:txBody>
      </p:sp>
      <p:sp>
        <p:nvSpPr>
          <p:cNvPr id="9" name="TextBox 8"/>
          <p:cNvSpPr txBox="1"/>
          <p:nvPr/>
        </p:nvSpPr>
        <p:spPr>
          <a:xfrm>
            <a:off x="5050692" y="6308969"/>
            <a:ext cx="1428596" cy="369332"/>
          </a:xfrm>
          <a:prstGeom prst="rect">
            <a:avLst/>
          </a:prstGeom>
          <a:noFill/>
        </p:spPr>
        <p:txBody>
          <a:bodyPr wrap="none" rtlCol="0">
            <a:spAutoFit/>
          </a:bodyPr>
          <a:lstStyle/>
          <a:p>
            <a:r>
              <a:rPr lang="en-US" dirty="0" smtClean="0"/>
              <a:t>Thickness = 6</a:t>
            </a:r>
            <a:endParaRPr lang="en-US" dirty="0"/>
          </a:p>
        </p:txBody>
      </p:sp>
      <p:sp>
        <p:nvSpPr>
          <p:cNvPr id="10" name="TextBox 9"/>
          <p:cNvSpPr txBox="1"/>
          <p:nvPr/>
        </p:nvSpPr>
        <p:spPr>
          <a:xfrm>
            <a:off x="9385442" y="6308969"/>
            <a:ext cx="1545616" cy="369332"/>
          </a:xfrm>
          <a:prstGeom prst="rect">
            <a:avLst/>
          </a:prstGeom>
          <a:noFill/>
        </p:spPr>
        <p:txBody>
          <a:bodyPr wrap="none" rtlCol="0">
            <a:spAutoFit/>
          </a:bodyPr>
          <a:lstStyle/>
          <a:p>
            <a:r>
              <a:rPr lang="en-US" dirty="0" smtClean="0"/>
              <a:t>Thickness = 10</a:t>
            </a:r>
            <a:endParaRPr lang="en-US" dirty="0"/>
          </a:p>
        </p:txBody>
      </p:sp>
    </p:spTree>
    <p:extLst>
      <p:ext uri="{BB962C8B-B14F-4D97-AF65-F5344CB8AC3E}">
        <p14:creationId xmlns:p14="http://schemas.microsoft.com/office/powerpoint/2010/main" val="3037427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Void Filter</a:t>
            </a:r>
            <a:endParaRPr lang="en-US" dirty="0"/>
          </a:p>
        </p:txBody>
      </p:sp>
      <p:sp>
        <p:nvSpPr>
          <p:cNvPr id="3" name="Content Placeholder 2"/>
          <p:cNvSpPr>
            <a:spLocks noGrp="1"/>
          </p:cNvSpPr>
          <p:nvPr>
            <p:ph idx="1"/>
          </p:nvPr>
        </p:nvSpPr>
        <p:spPr/>
        <p:txBody>
          <a:bodyPr>
            <a:normAutofit/>
          </a:bodyPr>
          <a:lstStyle/>
          <a:p>
            <a:r>
              <a:rPr lang="en-US" sz="1800" dirty="0" smtClean="0"/>
              <a:t>Void Filter will remove Voids that in the target range.</a:t>
            </a:r>
          </a:p>
          <a:p>
            <a:r>
              <a:rPr lang="en-US" sz="1800" dirty="0" smtClean="0"/>
              <a:t>Some times user needs to remove voids less than 5 pixel^2 etc.</a:t>
            </a:r>
          </a:p>
          <a:p>
            <a:r>
              <a:rPr lang="en-US" sz="1800" dirty="0" smtClean="0"/>
              <a:t>Some times user needs to remove very large non-void object.</a:t>
            </a:r>
            <a:endParaRPr lang="en-US" sz="1800" dirty="0"/>
          </a:p>
        </p:txBody>
      </p:sp>
      <p:pic>
        <p:nvPicPr>
          <p:cNvPr id="5" name="Picture 4"/>
          <p:cNvPicPr>
            <a:picLocks noChangeAspect="1"/>
          </p:cNvPicPr>
          <p:nvPr/>
        </p:nvPicPr>
        <p:blipFill>
          <a:blip r:embed="rId2"/>
          <a:stretch>
            <a:fillRect/>
          </a:stretch>
        </p:blipFill>
        <p:spPr>
          <a:xfrm>
            <a:off x="7565781" y="542131"/>
            <a:ext cx="1562100" cy="971550"/>
          </a:xfrm>
          <a:prstGeom prst="rect">
            <a:avLst/>
          </a:prstGeom>
        </p:spPr>
      </p:pic>
      <p:sp>
        <p:nvSpPr>
          <p:cNvPr id="7" name="TextBox 6"/>
          <p:cNvSpPr txBox="1"/>
          <p:nvPr/>
        </p:nvSpPr>
        <p:spPr>
          <a:xfrm>
            <a:off x="1663757" y="6311900"/>
            <a:ext cx="1998304" cy="369332"/>
          </a:xfrm>
          <a:prstGeom prst="rect">
            <a:avLst/>
          </a:prstGeom>
          <a:noFill/>
        </p:spPr>
        <p:txBody>
          <a:bodyPr wrap="none" rtlCol="0">
            <a:spAutoFit/>
          </a:bodyPr>
          <a:lstStyle/>
          <a:p>
            <a:r>
              <a:rPr lang="en-US" dirty="0" smtClean="0"/>
              <a:t>Void Filter Disabled</a:t>
            </a:r>
            <a:endParaRPr lang="en-US" dirty="0"/>
          </a:p>
        </p:txBody>
      </p:sp>
      <p:pic>
        <p:nvPicPr>
          <p:cNvPr id="9" name="Picture 8"/>
          <p:cNvPicPr>
            <a:picLocks noChangeAspect="1"/>
          </p:cNvPicPr>
          <p:nvPr/>
        </p:nvPicPr>
        <p:blipFill>
          <a:blip r:embed="rId3"/>
          <a:stretch>
            <a:fillRect/>
          </a:stretch>
        </p:blipFill>
        <p:spPr>
          <a:xfrm>
            <a:off x="1195754" y="3220186"/>
            <a:ext cx="2814931" cy="3024246"/>
          </a:xfrm>
          <a:prstGeom prst="rect">
            <a:avLst/>
          </a:prstGeom>
        </p:spPr>
      </p:pic>
      <p:pic>
        <p:nvPicPr>
          <p:cNvPr id="10" name="Picture 9"/>
          <p:cNvPicPr>
            <a:picLocks noChangeAspect="1"/>
          </p:cNvPicPr>
          <p:nvPr/>
        </p:nvPicPr>
        <p:blipFill>
          <a:blip r:embed="rId4"/>
          <a:stretch>
            <a:fillRect/>
          </a:stretch>
        </p:blipFill>
        <p:spPr>
          <a:xfrm>
            <a:off x="4621701" y="3220186"/>
            <a:ext cx="2707069" cy="3024246"/>
          </a:xfrm>
          <a:prstGeom prst="rect">
            <a:avLst/>
          </a:prstGeom>
        </p:spPr>
      </p:pic>
      <p:sp>
        <p:nvSpPr>
          <p:cNvPr id="11" name="TextBox 10"/>
          <p:cNvSpPr txBox="1"/>
          <p:nvPr/>
        </p:nvSpPr>
        <p:spPr>
          <a:xfrm>
            <a:off x="5050623" y="6311900"/>
            <a:ext cx="1849224" cy="369332"/>
          </a:xfrm>
          <a:prstGeom prst="rect">
            <a:avLst/>
          </a:prstGeom>
          <a:noFill/>
        </p:spPr>
        <p:txBody>
          <a:bodyPr wrap="none" rtlCol="0">
            <a:spAutoFit/>
          </a:bodyPr>
          <a:lstStyle/>
          <a:p>
            <a:r>
              <a:rPr lang="en-US" dirty="0" smtClean="0"/>
              <a:t>Void Filter: 50 ~ --</a:t>
            </a:r>
            <a:endParaRPr lang="en-US" dirty="0"/>
          </a:p>
        </p:txBody>
      </p:sp>
      <p:pic>
        <p:nvPicPr>
          <p:cNvPr id="12" name="Picture 11"/>
          <p:cNvPicPr>
            <a:picLocks noChangeAspect="1"/>
          </p:cNvPicPr>
          <p:nvPr/>
        </p:nvPicPr>
        <p:blipFill>
          <a:blip r:embed="rId5"/>
          <a:stretch>
            <a:fillRect/>
          </a:stretch>
        </p:blipFill>
        <p:spPr>
          <a:xfrm>
            <a:off x="7794190" y="3220186"/>
            <a:ext cx="2698984" cy="3024246"/>
          </a:xfrm>
          <a:prstGeom prst="rect">
            <a:avLst/>
          </a:prstGeom>
        </p:spPr>
      </p:pic>
      <p:sp>
        <p:nvSpPr>
          <p:cNvPr id="13" name="TextBox 12"/>
          <p:cNvSpPr txBox="1"/>
          <p:nvPr/>
        </p:nvSpPr>
        <p:spPr>
          <a:xfrm>
            <a:off x="7957946" y="6311900"/>
            <a:ext cx="2059218" cy="369332"/>
          </a:xfrm>
          <a:prstGeom prst="rect">
            <a:avLst/>
          </a:prstGeom>
          <a:noFill/>
        </p:spPr>
        <p:txBody>
          <a:bodyPr wrap="none" rtlCol="0">
            <a:spAutoFit/>
          </a:bodyPr>
          <a:lstStyle/>
          <a:p>
            <a:r>
              <a:rPr lang="en-US" dirty="0" smtClean="0"/>
              <a:t>Void Filter: 50 ~ 500</a:t>
            </a:r>
            <a:endParaRPr lang="en-US" dirty="0"/>
          </a:p>
        </p:txBody>
      </p:sp>
    </p:spTree>
    <p:extLst>
      <p:ext uri="{BB962C8B-B14F-4D97-AF65-F5344CB8AC3E}">
        <p14:creationId xmlns:p14="http://schemas.microsoft.com/office/powerpoint/2010/main" val="2754865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 MT Grouping</a:t>
            </a:r>
            <a:endParaRPr lang="en-US" dirty="0"/>
          </a:p>
        </p:txBody>
      </p:sp>
      <p:sp>
        <p:nvSpPr>
          <p:cNvPr id="3" name="Content Placeholder 2"/>
          <p:cNvSpPr>
            <a:spLocks noGrp="1"/>
          </p:cNvSpPr>
          <p:nvPr>
            <p:ph idx="1"/>
          </p:nvPr>
        </p:nvSpPr>
        <p:spPr/>
        <p:txBody>
          <a:bodyPr/>
          <a:lstStyle/>
          <a:p>
            <a:r>
              <a:rPr lang="en-US" dirty="0" smtClean="0"/>
              <a:t>HADI Provide MT logical grouping</a:t>
            </a:r>
          </a:p>
          <a:p>
            <a:r>
              <a:rPr lang="en-US" dirty="0" smtClean="0"/>
              <a:t>How to group</a:t>
            </a:r>
          </a:p>
          <a:p>
            <a:pPr lvl="1"/>
            <a:r>
              <a:rPr lang="en-US" dirty="0" smtClean="0"/>
              <a:t>Make the two ROI same Name.</a:t>
            </a:r>
            <a:endParaRPr lang="en-US" dirty="0"/>
          </a:p>
        </p:txBody>
      </p:sp>
      <p:sp>
        <p:nvSpPr>
          <p:cNvPr id="5" name="TextBox 4"/>
          <p:cNvSpPr txBox="1"/>
          <p:nvPr/>
        </p:nvSpPr>
        <p:spPr>
          <a:xfrm>
            <a:off x="2262965" y="6161673"/>
            <a:ext cx="1948419" cy="369332"/>
          </a:xfrm>
          <a:prstGeom prst="rect">
            <a:avLst/>
          </a:prstGeom>
          <a:noFill/>
        </p:spPr>
        <p:txBody>
          <a:bodyPr wrap="none" rtlCol="0">
            <a:spAutoFit/>
          </a:bodyPr>
          <a:lstStyle/>
          <a:p>
            <a:r>
              <a:rPr lang="en-US" dirty="0" smtClean="0"/>
              <a:t>Non-Grouped ROIs</a:t>
            </a:r>
            <a:endParaRPr lang="en-US" dirty="0"/>
          </a:p>
        </p:txBody>
      </p:sp>
      <p:pic>
        <p:nvPicPr>
          <p:cNvPr id="6" name="Picture 5"/>
          <p:cNvPicPr>
            <a:picLocks noChangeAspect="1"/>
          </p:cNvPicPr>
          <p:nvPr/>
        </p:nvPicPr>
        <p:blipFill>
          <a:blip r:embed="rId2"/>
          <a:stretch>
            <a:fillRect/>
          </a:stretch>
        </p:blipFill>
        <p:spPr>
          <a:xfrm>
            <a:off x="1159042" y="3851333"/>
            <a:ext cx="4579449" cy="2190693"/>
          </a:xfrm>
          <a:prstGeom prst="rect">
            <a:avLst/>
          </a:prstGeom>
        </p:spPr>
      </p:pic>
      <p:pic>
        <p:nvPicPr>
          <p:cNvPr id="7" name="Picture 6"/>
          <p:cNvPicPr>
            <a:picLocks noChangeAspect="1"/>
          </p:cNvPicPr>
          <p:nvPr/>
        </p:nvPicPr>
        <p:blipFill>
          <a:blip r:embed="rId3"/>
          <a:stretch>
            <a:fillRect/>
          </a:stretch>
        </p:blipFill>
        <p:spPr>
          <a:xfrm>
            <a:off x="6495028" y="3851332"/>
            <a:ext cx="4460275" cy="2190693"/>
          </a:xfrm>
          <a:prstGeom prst="rect">
            <a:avLst/>
          </a:prstGeom>
        </p:spPr>
      </p:pic>
      <p:sp>
        <p:nvSpPr>
          <p:cNvPr id="8" name="TextBox 7"/>
          <p:cNvSpPr txBox="1"/>
          <p:nvPr/>
        </p:nvSpPr>
        <p:spPr>
          <a:xfrm>
            <a:off x="7877702" y="6177715"/>
            <a:ext cx="1395382" cy="369332"/>
          </a:xfrm>
          <a:prstGeom prst="rect">
            <a:avLst/>
          </a:prstGeom>
          <a:noFill/>
        </p:spPr>
        <p:txBody>
          <a:bodyPr wrap="none" rtlCol="0">
            <a:spAutoFit/>
          </a:bodyPr>
          <a:lstStyle/>
          <a:p>
            <a:r>
              <a:rPr lang="en-US" dirty="0" smtClean="0"/>
              <a:t>Grouped ROI</a:t>
            </a:r>
            <a:endParaRPr lang="en-US" dirty="0"/>
          </a:p>
        </p:txBody>
      </p:sp>
    </p:spTree>
    <p:extLst>
      <p:ext uri="{BB962C8B-B14F-4D97-AF65-F5344CB8AC3E}">
        <p14:creationId xmlns:p14="http://schemas.microsoft.com/office/powerpoint/2010/main" val="3506813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MT Grouping</a:t>
            </a:r>
            <a:endParaRPr lang="en-US" dirty="0"/>
          </a:p>
        </p:txBody>
      </p:sp>
      <p:sp>
        <p:nvSpPr>
          <p:cNvPr id="3" name="Content Placeholder 2"/>
          <p:cNvSpPr>
            <a:spLocks noGrp="1"/>
          </p:cNvSpPr>
          <p:nvPr>
            <p:ph idx="1"/>
          </p:nvPr>
        </p:nvSpPr>
        <p:spPr>
          <a:xfrm>
            <a:off x="838200" y="1490999"/>
            <a:ext cx="10515600" cy="4351338"/>
          </a:xfrm>
        </p:spPr>
        <p:txBody>
          <a:bodyPr>
            <a:normAutofit/>
          </a:bodyPr>
          <a:lstStyle/>
          <a:p>
            <a:r>
              <a:rPr lang="en-US" sz="2000" dirty="0" smtClean="0"/>
              <a:t>Grouping can also used in the case that</a:t>
            </a:r>
          </a:p>
          <a:p>
            <a:pPr lvl="1"/>
            <a:r>
              <a:rPr lang="en-US" sz="1800" dirty="0" smtClean="0"/>
              <a:t>One ROI cannot do perfect inspection</a:t>
            </a:r>
            <a:endParaRPr lang="en-US" sz="1800" dirty="0"/>
          </a:p>
        </p:txBody>
      </p:sp>
      <p:pic>
        <p:nvPicPr>
          <p:cNvPr id="4" name="Picture 3"/>
          <p:cNvPicPr>
            <a:picLocks noChangeAspect="1"/>
          </p:cNvPicPr>
          <p:nvPr/>
        </p:nvPicPr>
        <p:blipFill>
          <a:blip r:embed="rId2"/>
          <a:stretch>
            <a:fillRect/>
          </a:stretch>
        </p:blipFill>
        <p:spPr>
          <a:xfrm>
            <a:off x="549441" y="2775356"/>
            <a:ext cx="3190875" cy="2819400"/>
          </a:xfrm>
          <a:prstGeom prst="rect">
            <a:avLst/>
          </a:prstGeom>
        </p:spPr>
      </p:pic>
      <p:pic>
        <p:nvPicPr>
          <p:cNvPr id="5" name="Picture 4"/>
          <p:cNvPicPr>
            <a:picLocks noChangeAspect="1"/>
          </p:cNvPicPr>
          <p:nvPr/>
        </p:nvPicPr>
        <p:blipFill>
          <a:blip r:embed="rId3"/>
          <a:stretch>
            <a:fillRect/>
          </a:stretch>
        </p:blipFill>
        <p:spPr>
          <a:xfrm>
            <a:off x="3906252" y="2775356"/>
            <a:ext cx="3022026" cy="2819400"/>
          </a:xfrm>
          <a:prstGeom prst="rect">
            <a:avLst/>
          </a:prstGeom>
        </p:spPr>
      </p:pic>
      <p:sp>
        <p:nvSpPr>
          <p:cNvPr id="6" name="TextBox 5"/>
          <p:cNvSpPr txBox="1"/>
          <p:nvPr/>
        </p:nvSpPr>
        <p:spPr>
          <a:xfrm>
            <a:off x="1259304" y="5657671"/>
            <a:ext cx="1540486" cy="369332"/>
          </a:xfrm>
          <a:prstGeom prst="rect">
            <a:avLst/>
          </a:prstGeom>
          <a:noFill/>
        </p:spPr>
        <p:txBody>
          <a:bodyPr wrap="none" rtlCol="0">
            <a:spAutoFit/>
          </a:bodyPr>
          <a:lstStyle/>
          <a:p>
            <a:r>
              <a:rPr lang="en-US" dirty="0" smtClean="0"/>
              <a:t>Original image</a:t>
            </a:r>
            <a:endParaRPr lang="en-US" dirty="0"/>
          </a:p>
        </p:txBody>
      </p:sp>
      <p:sp>
        <p:nvSpPr>
          <p:cNvPr id="7" name="TextBox 6"/>
          <p:cNvSpPr txBox="1"/>
          <p:nvPr/>
        </p:nvSpPr>
        <p:spPr>
          <a:xfrm>
            <a:off x="3906253" y="5657671"/>
            <a:ext cx="3022025" cy="738664"/>
          </a:xfrm>
          <a:prstGeom prst="rect">
            <a:avLst/>
          </a:prstGeom>
          <a:noFill/>
        </p:spPr>
        <p:txBody>
          <a:bodyPr wrap="square" rtlCol="0">
            <a:spAutoFit/>
          </a:bodyPr>
          <a:lstStyle/>
          <a:p>
            <a:r>
              <a:rPr lang="en-US" sz="1400" dirty="0" smtClean="0"/>
              <a:t>One ROI cannot find out all Voids</a:t>
            </a:r>
          </a:p>
          <a:p>
            <a:r>
              <a:rPr lang="en-US" sz="1400" dirty="0" smtClean="0"/>
              <a:t>But user want to calculate voids as one Area.</a:t>
            </a:r>
            <a:endParaRPr lang="en-US" sz="1400" dirty="0"/>
          </a:p>
        </p:txBody>
      </p:sp>
      <p:pic>
        <p:nvPicPr>
          <p:cNvPr id="8" name="Picture 7"/>
          <p:cNvPicPr>
            <a:picLocks noChangeAspect="1"/>
          </p:cNvPicPr>
          <p:nvPr/>
        </p:nvPicPr>
        <p:blipFill>
          <a:blip r:embed="rId4"/>
          <a:stretch>
            <a:fillRect/>
          </a:stretch>
        </p:blipFill>
        <p:spPr>
          <a:xfrm>
            <a:off x="7310689" y="2769610"/>
            <a:ext cx="3782427" cy="2825146"/>
          </a:xfrm>
          <a:prstGeom prst="rect">
            <a:avLst/>
          </a:prstGeom>
        </p:spPr>
      </p:pic>
      <p:sp>
        <p:nvSpPr>
          <p:cNvPr id="9" name="TextBox 8"/>
          <p:cNvSpPr txBox="1"/>
          <p:nvPr/>
        </p:nvSpPr>
        <p:spPr>
          <a:xfrm>
            <a:off x="7310689" y="5657671"/>
            <a:ext cx="3022025" cy="307777"/>
          </a:xfrm>
          <a:prstGeom prst="rect">
            <a:avLst/>
          </a:prstGeom>
          <a:noFill/>
        </p:spPr>
        <p:txBody>
          <a:bodyPr wrap="square" rtlCol="0">
            <a:spAutoFit/>
          </a:bodyPr>
          <a:lstStyle/>
          <a:p>
            <a:r>
              <a:rPr lang="en-US" sz="1400" dirty="0" smtClean="0"/>
              <a:t>Grouped </a:t>
            </a:r>
            <a:r>
              <a:rPr lang="en-US" sz="1400" dirty="0" err="1" smtClean="0"/>
              <a:t>toghether</a:t>
            </a:r>
            <a:endParaRPr lang="en-US" sz="1400" dirty="0"/>
          </a:p>
        </p:txBody>
      </p:sp>
    </p:spTree>
    <p:extLst>
      <p:ext uri="{BB962C8B-B14F-4D97-AF65-F5344CB8AC3E}">
        <p14:creationId xmlns:p14="http://schemas.microsoft.com/office/powerpoint/2010/main" val="1438840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1798"/>
          </a:xfrm>
        </p:spPr>
        <p:txBody>
          <a:bodyPr>
            <a:normAutofit fontScale="90000"/>
          </a:bodyPr>
          <a:lstStyle/>
          <a:p>
            <a:r>
              <a:rPr lang="en-US" dirty="0" smtClean="0"/>
              <a:t>8. Mask tool</a:t>
            </a:r>
            <a:endParaRPr lang="en-US" dirty="0"/>
          </a:p>
        </p:txBody>
      </p:sp>
      <p:sp>
        <p:nvSpPr>
          <p:cNvPr id="3" name="Content Placeholder 2"/>
          <p:cNvSpPr>
            <a:spLocks noGrp="1"/>
          </p:cNvSpPr>
          <p:nvPr>
            <p:ph sz="half" idx="1"/>
          </p:nvPr>
        </p:nvSpPr>
        <p:spPr>
          <a:xfrm>
            <a:off x="556846" y="1346567"/>
            <a:ext cx="5181600" cy="5129701"/>
          </a:xfrm>
        </p:spPr>
        <p:txBody>
          <a:bodyPr>
            <a:noAutofit/>
          </a:bodyPr>
          <a:lstStyle/>
          <a:p>
            <a:r>
              <a:rPr lang="en-US" sz="1600" dirty="0"/>
              <a:t>In the “MT Usage”, user can set the different usage of a MT.</a:t>
            </a:r>
          </a:p>
          <a:p>
            <a:pPr lvl="1"/>
            <a:r>
              <a:rPr lang="en-US" sz="1400" dirty="0"/>
              <a:t>If all of the three checkbox unchecked, the selected MT(s) is a Void Inspection tool.</a:t>
            </a:r>
          </a:p>
          <a:p>
            <a:pPr lvl="1"/>
            <a:r>
              <a:rPr lang="en-US" sz="1400" dirty="0"/>
              <a:t>If any of them checked, the selected MT(s) become a Mask tool with different usage.</a:t>
            </a:r>
          </a:p>
          <a:p>
            <a:pPr lvl="1"/>
            <a:r>
              <a:rPr lang="en-US" sz="1400" dirty="0"/>
              <a:t>If a MT is a Mask tool, it is not able to do Void Inspection. But it can help the other tool to do Void Inspection.</a:t>
            </a:r>
          </a:p>
          <a:p>
            <a:r>
              <a:rPr lang="en-US" sz="1600" dirty="0"/>
              <a:t>Example</a:t>
            </a:r>
          </a:p>
          <a:p>
            <a:pPr lvl="1"/>
            <a:r>
              <a:rPr lang="en-US" sz="1400" dirty="0"/>
              <a:t>Figure 1 shows a Polygon tool that doing Void Inspection. And it’s ratio is 14.9%.</a:t>
            </a:r>
          </a:p>
          <a:p>
            <a:pPr lvl="1"/>
            <a:r>
              <a:rPr lang="en-US" sz="1400" dirty="0"/>
              <a:t>If we put another rectangle in Figure 2, and set it as Mask tool (“Set Entire Area as Mask”), the Void inside the rectangle will be removed. And the Void ratio for the Polygon is decreased to 9.3%.</a:t>
            </a:r>
          </a:p>
          <a:p>
            <a:pPr lvl="1"/>
            <a:r>
              <a:rPr lang="en-US" sz="1400" dirty="0"/>
              <a:t>Figure 3, we have set the rectangle tool as Mask tool with “Set Entire Area as Void”, and the Void ratio in Polygon tool is increased to 32.7%.</a:t>
            </a:r>
          </a:p>
          <a:p>
            <a:pPr lvl="1"/>
            <a:r>
              <a:rPr lang="en-US" sz="1400" dirty="0"/>
              <a:t>Figure 4 is using Mask tool with “Set segmented Area as Void”, user can get different segmentation result by tuning the parameters. It provided a flexible option that user can use various Void finding result and calculate ratio in one ROI.</a:t>
            </a:r>
          </a:p>
          <a:p>
            <a:pPr lvl="1"/>
            <a:endParaRPr lang="en-US" sz="1400" dirty="0"/>
          </a:p>
          <a:p>
            <a:endParaRPr lang="en-US" sz="1600" dirty="0"/>
          </a:p>
        </p:txBody>
      </p:sp>
      <p:pic>
        <p:nvPicPr>
          <p:cNvPr id="4" name="Picture 3"/>
          <p:cNvPicPr>
            <a:picLocks noChangeAspect="1"/>
          </p:cNvPicPr>
          <p:nvPr/>
        </p:nvPicPr>
        <p:blipFill>
          <a:blip r:embed="rId2"/>
          <a:stretch>
            <a:fillRect/>
          </a:stretch>
        </p:blipFill>
        <p:spPr>
          <a:xfrm>
            <a:off x="7000142" y="431433"/>
            <a:ext cx="1943100" cy="962025"/>
          </a:xfrm>
          <a:prstGeom prst="rect">
            <a:avLst/>
          </a:prstGeom>
        </p:spPr>
      </p:pic>
      <p:pic>
        <p:nvPicPr>
          <p:cNvPr id="8" name="Content Placeholder 7"/>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439877" y="1936750"/>
            <a:ext cx="5181600" cy="3933202"/>
          </a:xfrm>
          <a:prstGeom prst="rect">
            <a:avLst/>
          </a:prstGeom>
        </p:spPr>
      </p:pic>
    </p:spTree>
    <p:extLst>
      <p:ext uri="{BB962C8B-B14F-4D97-AF65-F5344CB8AC3E}">
        <p14:creationId xmlns:p14="http://schemas.microsoft.com/office/powerpoint/2010/main" val="398193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690"/>
          </a:xfrm>
        </p:spPr>
        <p:txBody>
          <a:bodyPr>
            <a:normAutofit fontScale="90000"/>
          </a:bodyPr>
          <a:lstStyle/>
          <a:p>
            <a:r>
              <a:rPr lang="en-US" dirty="0" smtClean="0"/>
              <a:t>9. </a:t>
            </a:r>
            <a:r>
              <a:rPr lang="en-US" dirty="0"/>
              <a:t>Manually </a:t>
            </a:r>
            <a:r>
              <a:rPr lang="en-US" dirty="0" smtClean="0"/>
              <a:t>remove </a:t>
            </a:r>
            <a:r>
              <a:rPr lang="en-US" dirty="0" smtClean="0"/>
              <a:t>a certain Voids</a:t>
            </a:r>
            <a:endParaRPr lang="en-US" dirty="0"/>
          </a:p>
        </p:txBody>
      </p:sp>
      <p:sp>
        <p:nvSpPr>
          <p:cNvPr id="3" name="Content Placeholder 2"/>
          <p:cNvSpPr>
            <a:spLocks noGrp="1"/>
          </p:cNvSpPr>
          <p:nvPr>
            <p:ph sz="half" idx="1"/>
          </p:nvPr>
        </p:nvSpPr>
        <p:spPr/>
        <p:txBody>
          <a:bodyPr/>
          <a:lstStyle/>
          <a:p>
            <a:r>
              <a:rPr lang="en-US" dirty="0" smtClean="0"/>
              <a:t>In offline inspection, If user doesn’t need some Voids, user can remove them manually</a:t>
            </a:r>
            <a:endParaRPr lang="en-US" dirty="0"/>
          </a:p>
        </p:txBody>
      </p:sp>
      <p:sp>
        <p:nvSpPr>
          <p:cNvPr id="4" name="Content Placeholder 3"/>
          <p:cNvSpPr>
            <a:spLocks noGrp="1"/>
          </p:cNvSpPr>
          <p:nvPr>
            <p:ph sz="half" idx="2"/>
          </p:nvPr>
        </p:nvSpPr>
        <p:spPr/>
        <p:txBody>
          <a:bodyPr>
            <a:normAutofit/>
          </a:bodyPr>
          <a:lstStyle/>
          <a:p>
            <a:r>
              <a:rPr lang="en-US" sz="2000" dirty="0" smtClean="0"/>
              <a:t>Click on</a:t>
            </a:r>
          </a:p>
          <a:p>
            <a:endParaRPr lang="en-US" sz="2000" dirty="0" smtClean="0"/>
          </a:p>
          <a:p>
            <a:r>
              <a:rPr lang="en-US" sz="2000" dirty="0" smtClean="0"/>
              <a:t>The mouse cursor becomes </a:t>
            </a:r>
          </a:p>
          <a:p>
            <a:r>
              <a:rPr lang="en-US" sz="2000" dirty="0" smtClean="0"/>
              <a:t>Click on any Void, the Void will be removed. </a:t>
            </a:r>
          </a:p>
          <a:p>
            <a:r>
              <a:rPr lang="en-US" sz="2000" dirty="0" smtClean="0"/>
              <a:t>Click on “Erase” again to stop removing.</a:t>
            </a:r>
          </a:p>
          <a:p>
            <a:r>
              <a:rPr lang="en-US" sz="1600" dirty="0" smtClean="0"/>
              <a:t>Tips: Even do Inspection again, these voids doesn’t come out. Until user click on “Clear All”.</a:t>
            </a:r>
            <a:endParaRPr lang="en-US" sz="1600" dirty="0"/>
          </a:p>
        </p:txBody>
      </p:sp>
      <p:pic>
        <p:nvPicPr>
          <p:cNvPr id="5" name="Picture 4"/>
          <p:cNvPicPr>
            <a:picLocks noChangeAspect="1"/>
          </p:cNvPicPr>
          <p:nvPr/>
        </p:nvPicPr>
        <p:blipFill>
          <a:blip r:embed="rId2"/>
          <a:stretch>
            <a:fillRect/>
          </a:stretch>
        </p:blipFill>
        <p:spPr>
          <a:xfrm>
            <a:off x="898769" y="3347685"/>
            <a:ext cx="4508866" cy="2911583"/>
          </a:xfrm>
          <a:prstGeom prst="rect">
            <a:avLst/>
          </a:prstGeom>
        </p:spPr>
      </p:pic>
      <p:grpSp>
        <p:nvGrpSpPr>
          <p:cNvPr id="17" name="Group 16"/>
          <p:cNvGrpSpPr/>
          <p:nvPr/>
        </p:nvGrpSpPr>
        <p:grpSpPr>
          <a:xfrm>
            <a:off x="7528559" y="1378907"/>
            <a:ext cx="1371600" cy="971550"/>
            <a:chOff x="7973646" y="1638055"/>
            <a:chExt cx="1371600" cy="971550"/>
          </a:xfrm>
        </p:grpSpPr>
        <p:pic>
          <p:nvPicPr>
            <p:cNvPr id="6" name="Picture 5"/>
            <p:cNvPicPr>
              <a:picLocks noChangeAspect="1"/>
            </p:cNvPicPr>
            <p:nvPr/>
          </p:nvPicPr>
          <p:blipFill>
            <a:blip r:embed="rId3"/>
            <a:stretch>
              <a:fillRect/>
            </a:stretch>
          </p:blipFill>
          <p:spPr>
            <a:xfrm>
              <a:off x="7973646" y="1638055"/>
              <a:ext cx="1371600" cy="971550"/>
            </a:xfrm>
            <a:prstGeom prst="rect">
              <a:avLst/>
            </a:prstGeom>
          </p:spPr>
        </p:pic>
        <p:sp>
          <p:nvSpPr>
            <p:cNvPr id="7" name="Rounded Rectangle 6"/>
            <p:cNvSpPr/>
            <p:nvPr/>
          </p:nvSpPr>
          <p:spPr>
            <a:xfrm>
              <a:off x="8651631" y="1825625"/>
              <a:ext cx="633046" cy="69092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6" name="Group 15"/>
          <p:cNvGrpSpPr/>
          <p:nvPr/>
        </p:nvGrpSpPr>
        <p:grpSpPr>
          <a:xfrm>
            <a:off x="9402226" y="2648837"/>
            <a:ext cx="274320" cy="274320"/>
            <a:chOff x="7721600" y="557311"/>
            <a:chExt cx="274320" cy="274320"/>
          </a:xfrm>
        </p:grpSpPr>
        <p:cxnSp>
          <p:nvCxnSpPr>
            <p:cNvPr id="9" name="Straight Connector 8"/>
            <p:cNvCxnSpPr/>
            <p:nvPr/>
          </p:nvCxnSpPr>
          <p:spPr>
            <a:xfrm>
              <a:off x="7721600" y="694471"/>
              <a:ext cx="274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58760" y="557311"/>
              <a:ext cx="0" cy="27432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4"/>
          <a:stretch>
            <a:fillRect/>
          </a:stretch>
        </p:blipFill>
        <p:spPr>
          <a:xfrm>
            <a:off x="7582542" y="4608912"/>
            <a:ext cx="2571248" cy="1972122"/>
          </a:xfrm>
          <a:prstGeom prst="rect">
            <a:avLst/>
          </a:prstGeom>
        </p:spPr>
      </p:pic>
      <p:grpSp>
        <p:nvGrpSpPr>
          <p:cNvPr id="19" name="Group 18"/>
          <p:cNvGrpSpPr/>
          <p:nvPr/>
        </p:nvGrpSpPr>
        <p:grpSpPr>
          <a:xfrm>
            <a:off x="8763000" y="5679817"/>
            <a:ext cx="274320" cy="274320"/>
            <a:chOff x="7721600" y="557311"/>
            <a:chExt cx="274320" cy="274320"/>
          </a:xfrm>
        </p:grpSpPr>
        <p:cxnSp>
          <p:nvCxnSpPr>
            <p:cNvPr id="20" name="Straight Connector 19"/>
            <p:cNvCxnSpPr/>
            <p:nvPr/>
          </p:nvCxnSpPr>
          <p:spPr>
            <a:xfrm>
              <a:off x="7721600" y="694471"/>
              <a:ext cx="27432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858760" y="557311"/>
              <a:ext cx="0" cy="27432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0557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Basic Void Inspection Procedure</a:t>
            </a:r>
          </a:p>
          <a:p>
            <a:pPr marL="514350" indent="-514350">
              <a:buFont typeface="+mj-lt"/>
              <a:buAutoNum type="arabicPeriod"/>
            </a:pPr>
            <a:r>
              <a:rPr lang="en-US" dirty="0" smtClean="0"/>
              <a:t>Smooth ROI</a:t>
            </a:r>
          </a:p>
          <a:p>
            <a:pPr marL="514350" indent="-514350">
              <a:buFont typeface="+mj-lt"/>
              <a:buAutoNum type="arabicPeriod"/>
            </a:pPr>
            <a:r>
              <a:rPr lang="en-US" dirty="0" smtClean="0"/>
              <a:t>Background Processing (Flatten BG)</a:t>
            </a:r>
          </a:p>
          <a:p>
            <a:pPr marL="514350" indent="-514350">
              <a:buFont typeface="+mj-lt"/>
              <a:buAutoNum type="arabicPeriod"/>
            </a:pPr>
            <a:r>
              <a:rPr lang="en-US" dirty="0" smtClean="0"/>
              <a:t>Thresholding (Void Segmentation)</a:t>
            </a:r>
          </a:p>
          <a:p>
            <a:pPr marL="514350" indent="-514350">
              <a:buFont typeface="+mj-lt"/>
              <a:buAutoNum type="arabicPeriod"/>
            </a:pPr>
            <a:r>
              <a:rPr lang="en-US" dirty="0" smtClean="0"/>
              <a:t>Contour Indent</a:t>
            </a:r>
          </a:p>
          <a:p>
            <a:pPr marL="514350" indent="-514350">
              <a:buFont typeface="+mj-lt"/>
              <a:buAutoNum type="arabicPeriod"/>
            </a:pPr>
            <a:r>
              <a:rPr lang="en-US" dirty="0" smtClean="0"/>
              <a:t>Void Filter</a:t>
            </a:r>
          </a:p>
          <a:p>
            <a:pPr marL="514350" indent="-514350">
              <a:buFont typeface="+mj-lt"/>
              <a:buAutoNum type="arabicPeriod"/>
            </a:pPr>
            <a:r>
              <a:rPr lang="en-US" dirty="0" smtClean="0"/>
              <a:t>MT Grouping</a:t>
            </a:r>
          </a:p>
          <a:p>
            <a:pPr marL="514350" indent="-514350">
              <a:buFont typeface="+mj-lt"/>
              <a:buAutoNum type="arabicPeriod"/>
            </a:pPr>
            <a:r>
              <a:rPr lang="en-US" dirty="0" smtClean="0"/>
              <a:t>Mask Tool</a:t>
            </a:r>
          </a:p>
          <a:p>
            <a:pPr marL="514350" indent="-514350">
              <a:buFont typeface="+mj-lt"/>
              <a:buAutoNum type="arabicPeriod"/>
            </a:pPr>
            <a:r>
              <a:rPr lang="en-US" dirty="0" smtClean="0"/>
              <a:t>Manually remove </a:t>
            </a:r>
            <a:r>
              <a:rPr lang="en-US" dirty="0" smtClean="0"/>
              <a:t>a certain Voids</a:t>
            </a:r>
          </a:p>
          <a:p>
            <a:pPr marL="514350" indent="-514350">
              <a:buFont typeface="+mj-lt"/>
              <a:buAutoNum type="arabicPeriod"/>
            </a:pPr>
            <a:r>
              <a:rPr lang="en-US" dirty="0" smtClean="0"/>
              <a:t>Evaluation settings</a:t>
            </a:r>
          </a:p>
          <a:p>
            <a:pPr marL="514350" indent="-514350">
              <a:buFont typeface="+mj-lt"/>
              <a:buAutoNum type="arabicPeriod"/>
            </a:pPr>
            <a:r>
              <a:rPr lang="en-US" dirty="0" smtClean="0"/>
              <a:t>Others (color, contour, parameters, panels, precision)</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378447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01" y="-74952"/>
            <a:ext cx="5290115" cy="1325563"/>
          </a:xfrm>
        </p:spPr>
        <p:txBody>
          <a:bodyPr>
            <a:normAutofit/>
          </a:bodyPr>
          <a:lstStyle/>
          <a:p>
            <a:r>
              <a:rPr lang="en-US" sz="3600" dirty="0" smtClean="0"/>
              <a:t>10. Evaluation Settings</a:t>
            </a:r>
            <a:endParaRPr lang="en-US" sz="3600" dirty="0"/>
          </a:p>
        </p:txBody>
      </p:sp>
      <p:pic>
        <p:nvPicPr>
          <p:cNvPr id="11" name="Content Placeholder 10"/>
          <p:cNvPicPr>
            <a:picLocks noGrp="1" noChangeAspect="1"/>
          </p:cNvPicPr>
          <p:nvPr>
            <p:ph sz="half" idx="1"/>
          </p:nvPr>
        </p:nvPicPr>
        <p:blipFill>
          <a:blip r:embed="rId2"/>
          <a:stretch>
            <a:fillRect/>
          </a:stretch>
        </p:blipFill>
        <p:spPr>
          <a:xfrm>
            <a:off x="184257" y="1857006"/>
            <a:ext cx="5911743" cy="3302610"/>
          </a:xfrm>
          <a:prstGeom prst="rect">
            <a:avLst/>
          </a:prstGeom>
        </p:spPr>
      </p:pic>
      <p:sp>
        <p:nvSpPr>
          <p:cNvPr id="4" name="Content Placeholder 3"/>
          <p:cNvSpPr>
            <a:spLocks noGrp="1"/>
          </p:cNvSpPr>
          <p:nvPr>
            <p:ph sz="half" idx="2"/>
          </p:nvPr>
        </p:nvSpPr>
        <p:spPr>
          <a:xfrm>
            <a:off x="6424125" y="587830"/>
            <a:ext cx="5575042" cy="5840962"/>
          </a:xfrm>
        </p:spPr>
        <p:txBody>
          <a:bodyPr>
            <a:noAutofit/>
          </a:bodyPr>
          <a:lstStyle/>
          <a:p>
            <a:r>
              <a:rPr lang="en-US" sz="1800" dirty="0" smtClean="0"/>
              <a:t>Void Width</a:t>
            </a:r>
          </a:p>
          <a:p>
            <a:pPr lvl="1"/>
            <a:r>
              <a:rPr lang="en-US" sz="1600" dirty="0" smtClean="0"/>
              <a:t>Width of a void</a:t>
            </a:r>
          </a:p>
          <a:p>
            <a:r>
              <a:rPr lang="en-US" sz="1800" dirty="0" smtClean="0"/>
              <a:t>Void Height</a:t>
            </a:r>
          </a:p>
          <a:p>
            <a:pPr lvl="1"/>
            <a:r>
              <a:rPr lang="en-US" sz="1600" dirty="0" smtClean="0"/>
              <a:t>Height of a void</a:t>
            </a:r>
          </a:p>
          <a:p>
            <a:r>
              <a:rPr lang="en-US" sz="1800" dirty="0" smtClean="0"/>
              <a:t>Void Area</a:t>
            </a:r>
          </a:p>
          <a:p>
            <a:pPr lvl="1"/>
            <a:r>
              <a:rPr lang="en-US" sz="1600" dirty="0" smtClean="0"/>
              <a:t>Pixel Area of a void</a:t>
            </a:r>
          </a:p>
          <a:p>
            <a:r>
              <a:rPr lang="en-US" sz="1800" dirty="0" smtClean="0"/>
              <a:t>Void Dia.</a:t>
            </a:r>
          </a:p>
          <a:p>
            <a:pPr lvl="1"/>
            <a:r>
              <a:rPr lang="en-US" sz="1600" dirty="0" smtClean="0"/>
              <a:t>Void diameter is the maximum distance inside the void.</a:t>
            </a:r>
          </a:p>
          <a:p>
            <a:pPr lvl="1"/>
            <a:r>
              <a:rPr lang="en-US" sz="1600" dirty="0" smtClean="0"/>
              <a:t>Or, try to fit a minimum circle to a Void, and the diameter is the circle diameter.</a:t>
            </a:r>
          </a:p>
          <a:p>
            <a:r>
              <a:rPr lang="en-US" sz="1800" dirty="0" smtClean="0"/>
              <a:t>Total Voids Count</a:t>
            </a:r>
            <a:endParaRPr lang="en-US" sz="1400" dirty="0" smtClean="0"/>
          </a:p>
          <a:p>
            <a:r>
              <a:rPr lang="en-US" sz="1800" dirty="0" smtClean="0"/>
              <a:t>Biggest Void Area Ratio</a:t>
            </a:r>
          </a:p>
          <a:p>
            <a:pPr lvl="1"/>
            <a:r>
              <a:rPr lang="en-US" sz="1400" dirty="0" smtClean="0"/>
              <a:t>The </a:t>
            </a:r>
            <a:r>
              <a:rPr lang="en-US" altLang="zh-CN" sz="1400" dirty="0" smtClean="0"/>
              <a:t>B</a:t>
            </a:r>
            <a:r>
              <a:rPr lang="en-US" sz="1400" dirty="0" smtClean="0"/>
              <a:t>iggest Void area</a:t>
            </a:r>
          </a:p>
          <a:p>
            <a:r>
              <a:rPr lang="en-US" sz="1800" dirty="0" smtClean="0"/>
              <a:t>Biggest Void Dia. Ratio</a:t>
            </a:r>
          </a:p>
          <a:p>
            <a:pPr lvl="1"/>
            <a:r>
              <a:rPr lang="en-US" sz="1400" dirty="0" smtClean="0"/>
              <a:t>The biggest Void diameter</a:t>
            </a:r>
          </a:p>
          <a:p>
            <a:r>
              <a:rPr lang="en-US" sz="1800" dirty="0" smtClean="0"/>
              <a:t>Total Void Area Ratio</a:t>
            </a:r>
          </a:p>
          <a:p>
            <a:r>
              <a:rPr lang="en-US" sz="1800" dirty="0" smtClean="0"/>
              <a:t>Total Void Dia. Ratio</a:t>
            </a:r>
            <a:endParaRPr lang="en-US" sz="1800" dirty="0"/>
          </a:p>
        </p:txBody>
      </p:sp>
      <p:sp>
        <p:nvSpPr>
          <p:cNvPr id="12" name="TextBox 11"/>
          <p:cNvSpPr txBox="1"/>
          <p:nvPr/>
        </p:nvSpPr>
        <p:spPr>
          <a:xfrm>
            <a:off x="447869" y="5430416"/>
            <a:ext cx="3801746"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All Evaluations are dedicated to ROI</a:t>
            </a:r>
          </a:p>
          <a:p>
            <a:pPr marL="285750" indent="-285750">
              <a:buFont typeface="Arial" panose="020B0604020202020204" pitchFamily="34" charset="0"/>
              <a:buChar char="•"/>
            </a:pPr>
            <a:r>
              <a:rPr lang="en-US" dirty="0" smtClean="0"/>
              <a:t>All the numbers are defining NG</a:t>
            </a:r>
            <a:endParaRPr lang="en-US" dirty="0"/>
          </a:p>
        </p:txBody>
      </p:sp>
      <p:pic>
        <p:nvPicPr>
          <p:cNvPr id="13" name="Picture 12"/>
          <p:cNvPicPr>
            <a:picLocks noChangeAspect="1"/>
          </p:cNvPicPr>
          <p:nvPr/>
        </p:nvPicPr>
        <p:blipFill>
          <a:blip r:embed="rId3"/>
          <a:stretch>
            <a:fillRect/>
          </a:stretch>
        </p:blipFill>
        <p:spPr>
          <a:xfrm>
            <a:off x="5117645" y="667983"/>
            <a:ext cx="809625" cy="885825"/>
          </a:xfrm>
          <a:prstGeom prst="rect">
            <a:avLst/>
          </a:prstGeom>
        </p:spPr>
      </p:pic>
    </p:spTree>
    <p:extLst>
      <p:ext uri="{BB962C8B-B14F-4D97-AF65-F5344CB8AC3E}">
        <p14:creationId xmlns:p14="http://schemas.microsoft.com/office/powerpoint/2010/main" val="161066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Others </a:t>
            </a:r>
            <a:endParaRPr lang="en-US" dirty="0"/>
          </a:p>
        </p:txBody>
      </p:sp>
      <p:sp>
        <p:nvSpPr>
          <p:cNvPr id="3" name="Content Placeholder 2"/>
          <p:cNvSpPr>
            <a:spLocks noGrp="1"/>
          </p:cNvSpPr>
          <p:nvPr>
            <p:ph idx="1"/>
          </p:nvPr>
        </p:nvSpPr>
        <p:spPr/>
        <p:txBody>
          <a:bodyPr>
            <a:normAutofit/>
          </a:bodyPr>
          <a:lstStyle/>
          <a:p>
            <a:r>
              <a:rPr lang="en-US" sz="2400" dirty="0"/>
              <a:t>User can use               to  restore all inspection parameters</a:t>
            </a:r>
          </a:p>
          <a:p>
            <a:endParaRPr lang="en-US" sz="2400" dirty="0"/>
          </a:p>
          <a:p>
            <a:r>
              <a:rPr lang="en-US" sz="2400" dirty="0"/>
              <a:t>User can set defect color and non-defect color</a:t>
            </a:r>
          </a:p>
          <a:p>
            <a:pPr lvl="1"/>
            <a:r>
              <a:rPr lang="en-US" sz="2000" dirty="0"/>
              <a:t>Both defect and non-defect are Voids</a:t>
            </a:r>
          </a:p>
          <a:p>
            <a:r>
              <a:rPr lang="en-US" sz="2400" dirty="0"/>
              <a:t>User can show Void Contour by checking “Void Contour”</a:t>
            </a:r>
          </a:p>
          <a:p>
            <a:pPr lvl="1"/>
            <a:r>
              <a:rPr lang="en-US" sz="2000" dirty="0"/>
              <a:t>It is good for user to evaluate the segmentation quality of Voids</a:t>
            </a:r>
          </a:p>
          <a:p>
            <a:r>
              <a:rPr lang="en-US" sz="2400" dirty="0"/>
              <a:t>Most important parameters</a:t>
            </a:r>
          </a:p>
          <a:p>
            <a:pPr lvl="1"/>
            <a:r>
              <a:rPr lang="en-US" sz="2000" dirty="0"/>
              <a:t>“Flatten BG” -&gt; kernel Size</a:t>
            </a:r>
          </a:p>
          <a:p>
            <a:pPr lvl="1"/>
            <a:r>
              <a:rPr lang="en-US" sz="2000" dirty="0"/>
              <a:t>“Thresholding” -&gt; Fixed</a:t>
            </a:r>
          </a:p>
          <a:p>
            <a:pPr lvl="1"/>
            <a:r>
              <a:rPr lang="en-US" sz="2000" dirty="0"/>
              <a:t>With above two parameters, user can do Void Inspection very well in most case.</a:t>
            </a:r>
          </a:p>
          <a:p>
            <a:endParaRPr lang="en-US" sz="2400" dirty="0"/>
          </a:p>
        </p:txBody>
      </p:sp>
      <p:pic>
        <p:nvPicPr>
          <p:cNvPr id="5" name="Picture 4"/>
          <p:cNvPicPr>
            <a:picLocks noChangeAspect="1"/>
          </p:cNvPicPr>
          <p:nvPr/>
        </p:nvPicPr>
        <p:blipFill>
          <a:blip r:embed="rId2"/>
          <a:stretch>
            <a:fillRect/>
          </a:stretch>
        </p:blipFill>
        <p:spPr>
          <a:xfrm>
            <a:off x="2851785" y="1591100"/>
            <a:ext cx="781050" cy="809625"/>
          </a:xfrm>
          <a:prstGeom prst="rect">
            <a:avLst/>
          </a:prstGeom>
        </p:spPr>
      </p:pic>
      <p:pic>
        <p:nvPicPr>
          <p:cNvPr id="9" name="Picture 8"/>
          <p:cNvPicPr>
            <a:picLocks noChangeAspect="1"/>
          </p:cNvPicPr>
          <p:nvPr/>
        </p:nvPicPr>
        <p:blipFill>
          <a:blip r:embed="rId3"/>
          <a:stretch>
            <a:fillRect/>
          </a:stretch>
        </p:blipFill>
        <p:spPr>
          <a:xfrm>
            <a:off x="7012305" y="2400725"/>
            <a:ext cx="962025" cy="923925"/>
          </a:xfrm>
          <a:prstGeom prst="rect">
            <a:avLst/>
          </a:prstGeom>
        </p:spPr>
      </p:pic>
    </p:spTree>
    <p:extLst>
      <p:ext uri="{BB962C8B-B14F-4D97-AF65-F5344CB8AC3E}">
        <p14:creationId xmlns:p14="http://schemas.microsoft.com/office/powerpoint/2010/main" val="1913044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Others</a:t>
            </a:r>
            <a:endParaRPr lang="en-US" dirty="0"/>
          </a:p>
        </p:txBody>
      </p:sp>
      <p:sp>
        <p:nvSpPr>
          <p:cNvPr id="3" name="Content Placeholder 2"/>
          <p:cNvSpPr>
            <a:spLocks noGrp="1"/>
          </p:cNvSpPr>
          <p:nvPr>
            <p:ph idx="1"/>
          </p:nvPr>
        </p:nvSpPr>
        <p:spPr>
          <a:xfrm>
            <a:off x="838200" y="1421394"/>
            <a:ext cx="10515600" cy="4755569"/>
          </a:xfrm>
        </p:spPr>
        <p:txBody>
          <a:bodyPr>
            <a:normAutofit/>
          </a:bodyPr>
          <a:lstStyle/>
          <a:p>
            <a:r>
              <a:rPr lang="en-US" sz="2000" dirty="0" smtClean="0"/>
              <a:t>For more detail statistical information</a:t>
            </a:r>
          </a:p>
          <a:p>
            <a:pPr lvl="1"/>
            <a:r>
              <a:rPr lang="en-US" sz="1800" dirty="0" smtClean="0"/>
              <a:t>User needs to open “</a:t>
            </a:r>
            <a:r>
              <a:rPr lang="en-US" sz="1800" dirty="0" err="1" smtClean="0"/>
              <a:t>Measurent</a:t>
            </a:r>
            <a:r>
              <a:rPr lang="en-US" sz="1800" dirty="0" smtClean="0"/>
              <a:t> tools” and “Defects” dock panels</a:t>
            </a:r>
          </a:p>
          <a:p>
            <a:pPr lvl="1"/>
            <a:endParaRPr lang="en-US" sz="1800" dirty="0"/>
          </a:p>
        </p:txBody>
      </p:sp>
      <p:pic>
        <p:nvPicPr>
          <p:cNvPr id="4" name="Picture 3"/>
          <p:cNvPicPr>
            <a:picLocks noChangeAspect="1"/>
          </p:cNvPicPr>
          <p:nvPr/>
        </p:nvPicPr>
        <p:blipFill>
          <a:blip r:embed="rId2"/>
          <a:stretch>
            <a:fillRect/>
          </a:stretch>
        </p:blipFill>
        <p:spPr>
          <a:xfrm>
            <a:off x="8189189" y="1138238"/>
            <a:ext cx="3400425" cy="1104900"/>
          </a:xfrm>
          <a:prstGeom prst="rect">
            <a:avLst/>
          </a:prstGeom>
        </p:spPr>
      </p:pic>
      <p:sp>
        <p:nvSpPr>
          <p:cNvPr id="5" name="Rounded Rectangle 4"/>
          <p:cNvSpPr/>
          <p:nvPr/>
        </p:nvSpPr>
        <p:spPr>
          <a:xfrm>
            <a:off x="9551406" y="1530036"/>
            <a:ext cx="1466661" cy="334978"/>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8881450" y="1883120"/>
            <a:ext cx="742383" cy="334978"/>
          </a:xfrm>
          <a:prstGeom prst="round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1705" y="2759956"/>
            <a:ext cx="11008590" cy="1460404"/>
          </a:xfrm>
          <a:prstGeom prst="rect">
            <a:avLst/>
          </a:prstGeom>
        </p:spPr>
      </p:pic>
      <p:pic>
        <p:nvPicPr>
          <p:cNvPr id="8" name="Picture 7"/>
          <p:cNvPicPr>
            <a:picLocks noChangeAspect="1"/>
          </p:cNvPicPr>
          <p:nvPr/>
        </p:nvPicPr>
        <p:blipFill>
          <a:blip r:embed="rId4"/>
          <a:stretch>
            <a:fillRect/>
          </a:stretch>
        </p:blipFill>
        <p:spPr>
          <a:xfrm>
            <a:off x="556033" y="4854920"/>
            <a:ext cx="9067800" cy="1514475"/>
          </a:xfrm>
          <a:prstGeom prst="rect">
            <a:avLst/>
          </a:prstGeom>
        </p:spPr>
      </p:pic>
    </p:spTree>
    <p:extLst>
      <p:ext uri="{BB962C8B-B14F-4D97-AF65-F5344CB8AC3E}">
        <p14:creationId xmlns:p14="http://schemas.microsoft.com/office/powerpoint/2010/main" val="359779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Others</a:t>
            </a:r>
            <a:endParaRPr lang="en-US" dirty="0"/>
          </a:p>
        </p:txBody>
      </p:sp>
      <p:sp>
        <p:nvSpPr>
          <p:cNvPr id="3" name="Content Placeholder 2"/>
          <p:cNvSpPr>
            <a:spLocks noGrp="1"/>
          </p:cNvSpPr>
          <p:nvPr>
            <p:ph idx="1"/>
          </p:nvPr>
        </p:nvSpPr>
        <p:spPr/>
        <p:txBody>
          <a:bodyPr/>
          <a:lstStyle/>
          <a:p>
            <a:r>
              <a:rPr lang="en-US" dirty="0" smtClean="0"/>
              <a:t>If user need higher precision</a:t>
            </a:r>
          </a:p>
          <a:p>
            <a:pPr lvl="1"/>
            <a:r>
              <a:rPr lang="en-US" dirty="0" smtClean="0"/>
              <a:t>Goto “Measure” -&gt; “Precision”</a:t>
            </a:r>
            <a:endParaRPr lang="en-US" dirty="0"/>
          </a:p>
        </p:txBody>
      </p:sp>
      <p:pic>
        <p:nvPicPr>
          <p:cNvPr id="4" name="Picture 3"/>
          <p:cNvPicPr>
            <a:picLocks noChangeAspect="1"/>
          </p:cNvPicPr>
          <p:nvPr/>
        </p:nvPicPr>
        <p:blipFill>
          <a:blip r:embed="rId2"/>
          <a:stretch>
            <a:fillRect/>
          </a:stretch>
        </p:blipFill>
        <p:spPr>
          <a:xfrm>
            <a:off x="6005277" y="1825625"/>
            <a:ext cx="1104900" cy="962025"/>
          </a:xfrm>
          <a:prstGeom prst="rect">
            <a:avLst/>
          </a:prstGeom>
        </p:spPr>
      </p:pic>
      <p:pic>
        <p:nvPicPr>
          <p:cNvPr id="5" name="Picture 4"/>
          <p:cNvPicPr>
            <a:picLocks noChangeAspect="1"/>
          </p:cNvPicPr>
          <p:nvPr/>
        </p:nvPicPr>
        <p:blipFill>
          <a:blip r:embed="rId3"/>
          <a:stretch>
            <a:fillRect/>
          </a:stretch>
        </p:blipFill>
        <p:spPr>
          <a:xfrm>
            <a:off x="1665837" y="3252264"/>
            <a:ext cx="2742681" cy="2819358"/>
          </a:xfrm>
          <a:prstGeom prst="rect">
            <a:avLst/>
          </a:prstGeom>
        </p:spPr>
      </p:pic>
      <p:pic>
        <p:nvPicPr>
          <p:cNvPr id="7" name="Picture 6"/>
          <p:cNvPicPr>
            <a:picLocks noChangeAspect="1"/>
          </p:cNvPicPr>
          <p:nvPr/>
        </p:nvPicPr>
        <p:blipFill>
          <a:blip r:embed="rId4"/>
          <a:stretch>
            <a:fillRect/>
          </a:stretch>
        </p:blipFill>
        <p:spPr>
          <a:xfrm>
            <a:off x="4894459" y="3252264"/>
            <a:ext cx="2980661" cy="2817656"/>
          </a:xfrm>
          <a:prstGeom prst="rect">
            <a:avLst/>
          </a:prstGeom>
        </p:spPr>
      </p:pic>
      <p:pic>
        <p:nvPicPr>
          <p:cNvPr id="8" name="Picture 7"/>
          <p:cNvPicPr>
            <a:picLocks noChangeAspect="1"/>
          </p:cNvPicPr>
          <p:nvPr/>
        </p:nvPicPr>
        <p:blipFill>
          <a:blip r:embed="rId5"/>
          <a:stretch>
            <a:fillRect/>
          </a:stretch>
        </p:blipFill>
        <p:spPr>
          <a:xfrm>
            <a:off x="8246761" y="3252264"/>
            <a:ext cx="3277504" cy="2819358"/>
          </a:xfrm>
          <a:prstGeom prst="rect">
            <a:avLst/>
          </a:prstGeom>
        </p:spPr>
      </p:pic>
      <p:sp>
        <p:nvSpPr>
          <p:cNvPr id="9" name="Rectangle 8"/>
          <p:cNvSpPr/>
          <p:nvPr/>
        </p:nvSpPr>
        <p:spPr>
          <a:xfrm>
            <a:off x="2275062" y="6127234"/>
            <a:ext cx="1371081" cy="369332"/>
          </a:xfrm>
          <a:prstGeom prst="rect">
            <a:avLst/>
          </a:prstGeom>
        </p:spPr>
        <p:txBody>
          <a:bodyPr wrap="none">
            <a:spAutoFit/>
          </a:bodyPr>
          <a:lstStyle/>
          <a:p>
            <a:r>
              <a:rPr lang="en-US" dirty="0" smtClean="0"/>
              <a:t>Precision = 1</a:t>
            </a:r>
            <a:endParaRPr lang="en-US" dirty="0"/>
          </a:p>
        </p:txBody>
      </p:sp>
      <p:sp>
        <p:nvSpPr>
          <p:cNvPr id="10" name="Rectangle 9"/>
          <p:cNvSpPr/>
          <p:nvPr/>
        </p:nvSpPr>
        <p:spPr>
          <a:xfrm>
            <a:off x="5552417" y="6152099"/>
            <a:ext cx="1371081" cy="369332"/>
          </a:xfrm>
          <a:prstGeom prst="rect">
            <a:avLst/>
          </a:prstGeom>
        </p:spPr>
        <p:txBody>
          <a:bodyPr wrap="none">
            <a:spAutoFit/>
          </a:bodyPr>
          <a:lstStyle/>
          <a:p>
            <a:r>
              <a:rPr lang="en-US" dirty="0" smtClean="0"/>
              <a:t>Precision = 3</a:t>
            </a:r>
            <a:endParaRPr lang="en-US" dirty="0"/>
          </a:p>
        </p:txBody>
      </p:sp>
      <p:sp>
        <p:nvSpPr>
          <p:cNvPr id="11" name="Rectangle 10"/>
          <p:cNvSpPr/>
          <p:nvPr/>
        </p:nvSpPr>
        <p:spPr>
          <a:xfrm>
            <a:off x="8965573" y="6181759"/>
            <a:ext cx="1371081" cy="369332"/>
          </a:xfrm>
          <a:prstGeom prst="rect">
            <a:avLst/>
          </a:prstGeom>
        </p:spPr>
        <p:txBody>
          <a:bodyPr wrap="none">
            <a:spAutoFit/>
          </a:bodyPr>
          <a:lstStyle/>
          <a:p>
            <a:r>
              <a:rPr lang="en-US" dirty="0" smtClean="0"/>
              <a:t>Precision = 5</a:t>
            </a:r>
            <a:endParaRPr lang="en-US" dirty="0"/>
          </a:p>
        </p:txBody>
      </p:sp>
    </p:spTree>
    <p:extLst>
      <p:ext uri="{BB962C8B-B14F-4D97-AF65-F5344CB8AC3E}">
        <p14:creationId xmlns:p14="http://schemas.microsoft.com/office/powerpoint/2010/main" val="244364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1653"/>
          </a:xfrm>
        </p:spPr>
        <p:txBody>
          <a:bodyPr>
            <a:normAutofit/>
          </a:bodyPr>
          <a:lstStyle/>
          <a:p>
            <a:r>
              <a:rPr lang="en-US" sz="3600" dirty="0" smtClean="0"/>
              <a:t>1. Basic Void Inspection Procedure</a:t>
            </a:r>
            <a:endParaRPr lang="en-US" sz="3600" dirty="0"/>
          </a:p>
        </p:txBody>
      </p:sp>
      <p:sp>
        <p:nvSpPr>
          <p:cNvPr id="3" name="Content Placeholder 2"/>
          <p:cNvSpPr>
            <a:spLocks noGrp="1"/>
          </p:cNvSpPr>
          <p:nvPr>
            <p:ph idx="1"/>
          </p:nvPr>
        </p:nvSpPr>
        <p:spPr>
          <a:xfrm>
            <a:off x="838200" y="1260389"/>
            <a:ext cx="10515600" cy="4916574"/>
          </a:xfrm>
        </p:spPr>
        <p:txBody>
          <a:bodyPr>
            <a:normAutofit/>
          </a:bodyPr>
          <a:lstStyle/>
          <a:p>
            <a:pPr marL="342900" indent="-342900">
              <a:buFont typeface="+mj-lt"/>
              <a:buAutoNum type="arabicPeriod"/>
            </a:pPr>
            <a:r>
              <a:rPr lang="en-US" sz="1800" dirty="0" smtClean="0"/>
              <a:t>Create a ROI into image</a:t>
            </a:r>
          </a:p>
          <a:p>
            <a:pPr lvl="1"/>
            <a:r>
              <a:rPr lang="en-US" sz="1600" dirty="0" smtClean="0"/>
              <a:t>Circle, Rectangle or Polygon</a:t>
            </a:r>
          </a:p>
          <a:p>
            <a:pPr marL="342900" indent="-342900">
              <a:buFont typeface="+mj-lt"/>
              <a:buAutoNum type="arabicPeriod"/>
            </a:pPr>
            <a:r>
              <a:rPr lang="en-US" sz="1800" dirty="0" smtClean="0"/>
              <a:t>Goto “VOID INSPECTION” tab and click “Inspection”</a:t>
            </a:r>
          </a:p>
          <a:p>
            <a:endParaRPr lang="en-US" sz="1800" dirty="0" smtClean="0"/>
          </a:p>
          <a:p>
            <a:r>
              <a:rPr lang="en-US" sz="1800" dirty="0" smtClean="0"/>
              <a:t>HADI’s can only do Void Inspection Inside ROI</a:t>
            </a:r>
          </a:p>
          <a:p>
            <a:pPr lvl="1"/>
            <a:r>
              <a:rPr lang="en-US" sz="1600" dirty="0" smtClean="0"/>
              <a:t>So before adjusting parameters, user needs to select some ROI.</a:t>
            </a:r>
          </a:p>
          <a:p>
            <a:r>
              <a:rPr lang="en-US" sz="1800" dirty="0" smtClean="0"/>
              <a:t>HADI Void Inspection Procedure</a:t>
            </a:r>
          </a:p>
          <a:p>
            <a:pPr marL="800100" lvl="1" indent="-342900">
              <a:buFont typeface="+mj-lt"/>
              <a:buAutoNum type="arabicPeriod"/>
            </a:pPr>
            <a:r>
              <a:rPr lang="en-US" sz="1400" dirty="0" smtClean="0"/>
              <a:t>Smooth Image inside ROI</a:t>
            </a:r>
          </a:p>
          <a:p>
            <a:pPr marL="800100" lvl="1" indent="-342900">
              <a:buFont typeface="+mj-lt"/>
              <a:buAutoNum type="arabicPeriod"/>
            </a:pPr>
            <a:r>
              <a:rPr lang="en-US" sz="1400" dirty="0" smtClean="0"/>
              <a:t>Background Processing (optional) </a:t>
            </a:r>
          </a:p>
          <a:p>
            <a:pPr marL="800100" lvl="1" indent="-342900">
              <a:buFont typeface="+mj-lt"/>
              <a:buAutoNum type="arabicPeriod"/>
            </a:pPr>
            <a:r>
              <a:rPr lang="en-US" sz="1400" dirty="0" smtClean="0"/>
              <a:t>Do thresholding to segment void</a:t>
            </a:r>
          </a:p>
          <a:p>
            <a:pPr marL="800100" lvl="1" indent="-342900">
              <a:buFont typeface="+mj-lt"/>
              <a:buAutoNum type="arabicPeriod"/>
            </a:pPr>
            <a:r>
              <a:rPr lang="en-US" sz="1400" dirty="0" smtClean="0"/>
              <a:t>Outside Contour Trim (optional)</a:t>
            </a:r>
          </a:p>
          <a:p>
            <a:pPr marL="800100" lvl="1" indent="-342900">
              <a:buFont typeface="+mj-lt"/>
              <a:buAutoNum type="arabicPeriod"/>
            </a:pPr>
            <a:r>
              <a:rPr lang="en-US" sz="1400" dirty="0" smtClean="0"/>
              <a:t>Void Filtering (optional)</a:t>
            </a:r>
          </a:p>
        </p:txBody>
      </p:sp>
      <p:sp>
        <p:nvSpPr>
          <p:cNvPr id="4" name="TextBox 3"/>
          <p:cNvSpPr txBox="1"/>
          <p:nvPr/>
        </p:nvSpPr>
        <p:spPr>
          <a:xfrm>
            <a:off x="164757" y="6441989"/>
            <a:ext cx="6808339" cy="369332"/>
          </a:xfrm>
          <a:prstGeom prst="rect">
            <a:avLst/>
          </a:prstGeom>
          <a:noFill/>
        </p:spPr>
        <p:txBody>
          <a:bodyPr wrap="none" rtlCol="0">
            <a:spAutoFit/>
          </a:bodyPr>
          <a:lstStyle/>
          <a:p>
            <a:r>
              <a:rPr lang="en-US" dirty="0" smtClean="0"/>
              <a:t>Tips: ROI can be copied by Click-Drag, all parameters will be copied too.</a:t>
            </a:r>
            <a:endParaRPr lang="en-US" dirty="0"/>
          </a:p>
        </p:txBody>
      </p:sp>
      <p:pic>
        <p:nvPicPr>
          <p:cNvPr id="5" name="Picture 4"/>
          <p:cNvPicPr>
            <a:picLocks noChangeAspect="1"/>
          </p:cNvPicPr>
          <p:nvPr/>
        </p:nvPicPr>
        <p:blipFill>
          <a:blip r:embed="rId2"/>
          <a:stretch>
            <a:fillRect/>
          </a:stretch>
        </p:blipFill>
        <p:spPr>
          <a:xfrm>
            <a:off x="6608677" y="1662885"/>
            <a:ext cx="2105025" cy="962025"/>
          </a:xfrm>
          <a:prstGeom prst="rect">
            <a:avLst/>
          </a:prstGeom>
        </p:spPr>
      </p:pic>
      <p:pic>
        <p:nvPicPr>
          <p:cNvPr id="6" name="Picture 5"/>
          <p:cNvPicPr>
            <a:picLocks noChangeAspect="1"/>
          </p:cNvPicPr>
          <p:nvPr/>
        </p:nvPicPr>
        <p:blipFill>
          <a:blip r:embed="rId3"/>
          <a:stretch>
            <a:fillRect/>
          </a:stretch>
        </p:blipFill>
        <p:spPr>
          <a:xfrm>
            <a:off x="2502115" y="5195888"/>
            <a:ext cx="6524625" cy="981075"/>
          </a:xfrm>
          <a:prstGeom prst="rect">
            <a:avLst/>
          </a:prstGeom>
        </p:spPr>
      </p:pic>
    </p:spTree>
    <p:extLst>
      <p:ext uri="{BB962C8B-B14F-4D97-AF65-F5344CB8AC3E}">
        <p14:creationId xmlns:p14="http://schemas.microsoft.com/office/powerpoint/2010/main" val="3243633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6" y="328196"/>
            <a:ext cx="10515600" cy="878954"/>
          </a:xfrm>
        </p:spPr>
        <p:txBody>
          <a:bodyPr>
            <a:normAutofit/>
          </a:bodyPr>
          <a:lstStyle/>
          <a:p>
            <a:r>
              <a:rPr lang="en-US" sz="4000" dirty="0" smtClean="0"/>
              <a:t>2. Smooth ROI</a:t>
            </a:r>
            <a:endParaRPr lang="en-US" sz="4000" dirty="0"/>
          </a:p>
        </p:txBody>
      </p:sp>
      <p:sp>
        <p:nvSpPr>
          <p:cNvPr id="3" name="Content Placeholder 2"/>
          <p:cNvSpPr>
            <a:spLocks noGrp="1"/>
          </p:cNvSpPr>
          <p:nvPr>
            <p:ph sz="half" idx="1"/>
          </p:nvPr>
        </p:nvSpPr>
        <p:spPr>
          <a:xfrm>
            <a:off x="607541" y="1169774"/>
            <a:ext cx="3956222" cy="5021502"/>
          </a:xfrm>
        </p:spPr>
        <p:txBody>
          <a:bodyPr>
            <a:normAutofit/>
          </a:bodyPr>
          <a:lstStyle/>
          <a:p>
            <a:r>
              <a:rPr lang="en-US" sz="1400" dirty="0"/>
              <a:t>Smooth ROI can reduce the image noise</a:t>
            </a:r>
          </a:p>
          <a:p>
            <a:pPr lvl="1"/>
            <a:r>
              <a:rPr lang="en-US" sz="1200" dirty="0"/>
              <a:t>This step doesn’t affect result too much, usually just use default value (3,3)</a:t>
            </a:r>
          </a:p>
          <a:p>
            <a:r>
              <a:rPr lang="en-US" sz="1400" dirty="0"/>
              <a:t>Too much smooth will lose physical </a:t>
            </a:r>
            <a:r>
              <a:rPr lang="en-US" sz="1400" dirty="0" smtClean="0"/>
              <a:t>truth</a:t>
            </a:r>
          </a:p>
          <a:p>
            <a:r>
              <a:rPr lang="en-US" sz="1400" dirty="0" smtClean="0"/>
              <a:t>Basic Principle: </a:t>
            </a:r>
          </a:p>
          <a:p>
            <a:pPr lvl="1"/>
            <a:r>
              <a:rPr lang="en-US" sz="1200" dirty="0" smtClean="0"/>
              <a:t>Make the image inspectable while reducing smooth size and iterations</a:t>
            </a:r>
          </a:p>
          <a:p>
            <a:pPr lvl="1"/>
            <a:endParaRPr lang="en-US" sz="1000" dirty="0" smtClean="0"/>
          </a:p>
        </p:txBody>
      </p:sp>
      <p:pic>
        <p:nvPicPr>
          <p:cNvPr id="4" name="Picture 3"/>
          <p:cNvPicPr>
            <a:picLocks noChangeAspect="1"/>
          </p:cNvPicPr>
          <p:nvPr/>
        </p:nvPicPr>
        <p:blipFill>
          <a:blip r:embed="rId2"/>
          <a:stretch>
            <a:fillRect/>
          </a:stretch>
        </p:blipFill>
        <p:spPr>
          <a:xfrm>
            <a:off x="5336060" y="503922"/>
            <a:ext cx="3841180" cy="1728531"/>
          </a:xfrm>
          <a:prstGeom prst="rect">
            <a:avLst/>
          </a:prstGeom>
        </p:spPr>
      </p:pic>
      <p:sp>
        <p:nvSpPr>
          <p:cNvPr id="5" name="TextBox 4"/>
          <p:cNvSpPr txBox="1"/>
          <p:nvPr/>
        </p:nvSpPr>
        <p:spPr>
          <a:xfrm>
            <a:off x="6820665" y="2265763"/>
            <a:ext cx="3676136" cy="369332"/>
          </a:xfrm>
          <a:prstGeom prst="rect">
            <a:avLst/>
          </a:prstGeom>
          <a:noFill/>
        </p:spPr>
        <p:txBody>
          <a:bodyPr wrap="square" rtlCol="0">
            <a:spAutoFit/>
          </a:bodyPr>
          <a:lstStyle/>
          <a:p>
            <a:r>
              <a:rPr lang="en-US" dirty="0" smtClean="0"/>
              <a:t>Size = 0, Iteration = 0. Original image</a:t>
            </a:r>
            <a:endParaRPr lang="en-US" dirty="0"/>
          </a:p>
        </p:txBody>
      </p:sp>
      <p:pic>
        <p:nvPicPr>
          <p:cNvPr id="9" name="Picture 8"/>
          <p:cNvPicPr>
            <a:picLocks noChangeAspect="1"/>
          </p:cNvPicPr>
          <p:nvPr/>
        </p:nvPicPr>
        <p:blipFill>
          <a:blip r:embed="rId3"/>
          <a:stretch>
            <a:fillRect/>
          </a:stretch>
        </p:blipFill>
        <p:spPr>
          <a:xfrm>
            <a:off x="5336059" y="2652712"/>
            <a:ext cx="3841180" cy="1651218"/>
          </a:xfrm>
          <a:prstGeom prst="rect">
            <a:avLst/>
          </a:prstGeom>
        </p:spPr>
      </p:pic>
      <p:sp>
        <p:nvSpPr>
          <p:cNvPr id="10" name="TextBox 9"/>
          <p:cNvSpPr txBox="1"/>
          <p:nvPr/>
        </p:nvSpPr>
        <p:spPr>
          <a:xfrm>
            <a:off x="6820665" y="4290497"/>
            <a:ext cx="3845476" cy="369332"/>
          </a:xfrm>
          <a:prstGeom prst="rect">
            <a:avLst/>
          </a:prstGeom>
          <a:noFill/>
        </p:spPr>
        <p:txBody>
          <a:bodyPr wrap="none" rtlCol="0">
            <a:spAutoFit/>
          </a:bodyPr>
          <a:lstStyle/>
          <a:p>
            <a:r>
              <a:rPr lang="en-US" dirty="0" smtClean="0"/>
              <a:t>Size = 3, Iteration = 3. Smoothed Image</a:t>
            </a:r>
            <a:endParaRPr lang="en-US" dirty="0"/>
          </a:p>
        </p:txBody>
      </p:sp>
      <p:pic>
        <p:nvPicPr>
          <p:cNvPr id="11" name="Picture 10"/>
          <p:cNvPicPr>
            <a:picLocks noChangeAspect="1"/>
          </p:cNvPicPr>
          <p:nvPr/>
        </p:nvPicPr>
        <p:blipFill>
          <a:blip r:embed="rId4"/>
          <a:stretch>
            <a:fillRect/>
          </a:stretch>
        </p:blipFill>
        <p:spPr>
          <a:xfrm>
            <a:off x="5336058" y="4816182"/>
            <a:ext cx="3841181" cy="1559225"/>
          </a:xfrm>
          <a:prstGeom prst="rect">
            <a:avLst/>
          </a:prstGeom>
        </p:spPr>
      </p:pic>
      <p:sp>
        <p:nvSpPr>
          <p:cNvPr id="12" name="TextBox 11"/>
          <p:cNvSpPr txBox="1"/>
          <p:nvPr/>
        </p:nvSpPr>
        <p:spPr>
          <a:xfrm>
            <a:off x="6820665" y="6420960"/>
            <a:ext cx="4474558" cy="369332"/>
          </a:xfrm>
          <a:prstGeom prst="rect">
            <a:avLst/>
          </a:prstGeom>
          <a:noFill/>
        </p:spPr>
        <p:txBody>
          <a:bodyPr wrap="none" rtlCol="0">
            <a:spAutoFit/>
          </a:bodyPr>
          <a:lstStyle/>
          <a:p>
            <a:r>
              <a:rPr lang="en-US" dirty="0" smtClean="0"/>
              <a:t>Size = 6, Iteration = 3. Heavy Smoothed Image</a:t>
            </a:r>
            <a:endParaRPr lang="en-US" dirty="0"/>
          </a:p>
        </p:txBody>
      </p:sp>
      <p:pic>
        <p:nvPicPr>
          <p:cNvPr id="19" name="Picture 18"/>
          <p:cNvPicPr>
            <a:picLocks noChangeAspect="1"/>
          </p:cNvPicPr>
          <p:nvPr/>
        </p:nvPicPr>
        <p:blipFill>
          <a:blip r:embed="rId5"/>
          <a:stretch>
            <a:fillRect/>
          </a:stretch>
        </p:blipFill>
        <p:spPr>
          <a:xfrm>
            <a:off x="316084" y="3242092"/>
            <a:ext cx="2010477" cy="1578697"/>
          </a:xfrm>
          <a:prstGeom prst="rect">
            <a:avLst/>
          </a:prstGeom>
        </p:spPr>
      </p:pic>
      <p:sp>
        <p:nvSpPr>
          <p:cNvPr id="20" name="TextBox 19"/>
          <p:cNvSpPr txBox="1"/>
          <p:nvPr/>
        </p:nvSpPr>
        <p:spPr>
          <a:xfrm>
            <a:off x="2354407" y="3508221"/>
            <a:ext cx="2500813" cy="523220"/>
          </a:xfrm>
          <a:prstGeom prst="rect">
            <a:avLst/>
          </a:prstGeom>
          <a:noFill/>
        </p:spPr>
        <p:txBody>
          <a:bodyPr wrap="none" rtlCol="0">
            <a:spAutoFit/>
          </a:bodyPr>
          <a:lstStyle/>
          <a:p>
            <a:r>
              <a:rPr lang="en-US" sz="1400" dirty="0" smtClean="0"/>
              <a:t>Sample 1:</a:t>
            </a:r>
          </a:p>
          <a:p>
            <a:r>
              <a:rPr lang="en-US" sz="1400" dirty="0" smtClean="0"/>
              <a:t>Image Quality is OK, use default</a:t>
            </a:r>
            <a:endParaRPr lang="en-US" sz="1400" dirty="0"/>
          </a:p>
        </p:txBody>
      </p:sp>
      <p:pic>
        <p:nvPicPr>
          <p:cNvPr id="21" name="Picture 20"/>
          <p:cNvPicPr>
            <a:picLocks noChangeAspect="1"/>
          </p:cNvPicPr>
          <p:nvPr/>
        </p:nvPicPr>
        <p:blipFill>
          <a:blip r:embed="rId6"/>
          <a:stretch>
            <a:fillRect/>
          </a:stretch>
        </p:blipFill>
        <p:spPr>
          <a:xfrm>
            <a:off x="316083" y="4904960"/>
            <a:ext cx="2010477" cy="1700666"/>
          </a:xfrm>
          <a:prstGeom prst="rect">
            <a:avLst/>
          </a:prstGeom>
        </p:spPr>
      </p:pic>
      <p:sp>
        <p:nvSpPr>
          <p:cNvPr id="22" name="TextBox 21"/>
          <p:cNvSpPr txBox="1"/>
          <p:nvPr/>
        </p:nvSpPr>
        <p:spPr>
          <a:xfrm>
            <a:off x="2354407" y="5371920"/>
            <a:ext cx="2209356" cy="954107"/>
          </a:xfrm>
          <a:prstGeom prst="rect">
            <a:avLst/>
          </a:prstGeom>
          <a:noFill/>
        </p:spPr>
        <p:txBody>
          <a:bodyPr wrap="square" rtlCol="0">
            <a:spAutoFit/>
          </a:bodyPr>
          <a:lstStyle/>
          <a:p>
            <a:r>
              <a:rPr lang="en-US" sz="1400" dirty="0" smtClean="0"/>
              <a:t>Sample 2:</a:t>
            </a:r>
          </a:p>
          <a:p>
            <a:r>
              <a:rPr lang="en-US" sz="1400" dirty="0" smtClean="0"/>
              <a:t>Image Quality not good, use heavier smooth parameters</a:t>
            </a:r>
            <a:endParaRPr lang="en-US" sz="1400" dirty="0"/>
          </a:p>
        </p:txBody>
      </p:sp>
      <p:sp>
        <p:nvSpPr>
          <p:cNvPr id="23" name="Rectangle 22"/>
          <p:cNvSpPr/>
          <p:nvPr/>
        </p:nvSpPr>
        <p:spPr>
          <a:xfrm>
            <a:off x="5336058" y="63130"/>
            <a:ext cx="1107996" cy="369332"/>
          </a:xfrm>
          <a:prstGeom prst="rect">
            <a:avLst/>
          </a:prstGeom>
        </p:spPr>
        <p:txBody>
          <a:bodyPr wrap="none">
            <a:spAutoFit/>
          </a:bodyPr>
          <a:lstStyle/>
          <a:p>
            <a:r>
              <a:rPr lang="en-US" dirty="0" smtClean="0"/>
              <a:t>Sample 1:</a:t>
            </a:r>
          </a:p>
        </p:txBody>
      </p:sp>
      <p:sp>
        <p:nvSpPr>
          <p:cNvPr id="24" name="Rectangle 23"/>
          <p:cNvSpPr/>
          <p:nvPr/>
        </p:nvSpPr>
        <p:spPr>
          <a:xfrm>
            <a:off x="9356122" y="63130"/>
            <a:ext cx="1107996" cy="369332"/>
          </a:xfrm>
          <a:prstGeom prst="rect">
            <a:avLst/>
          </a:prstGeom>
        </p:spPr>
        <p:txBody>
          <a:bodyPr wrap="none">
            <a:spAutoFit/>
          </a:bodyPr>
          <a:lstStyle/>
          <a:p>
            <a:r>
              <a:rPr lang="en-US" dirty="0" smtClean="0"/>
              <a:t>Sample 2:</a:t>
            </a:r>
          </a:p>
        </p:txBody>
      </p:sp>
      <p:pic>
        <p:nvPicPr>
          <p:cNvPr id="26" name="Picture 25"/>
          <p:cNvPicPr>
            <a:picLocks noChangeAspect="1"/>
          </p:cNvPicPr>
          <p:nvPr/>
        </p:nvPicPr>
        <p:blipFill>
          <a:blip r:embed="rId7"/>
          <a:stretch>
            <a:fillRect/>
          </a:stretch>
        </p:blipFill>
        <p:spPr>
          <a:xfrm>
            <a:off x="9339761" y="503922"/>
            <a:ext cx="2692629" cy="1728531"/>
          </a:xfrm>
          <a:prstGeom prst="rect">
            <a:avLst/>
          </a:prstGeom>
        </p:spPr>
      </p:pic>
      <p:pic>
        <p:nvPicPr>
          <p:cNvPr id="27" name="Picture 26"/>
          <p:cNvPicPr>
            <a:picLocks noChangeAspect="1"/>
          </p:cNvPicPr>
          <p:nvPr/>
        </p:nvPicPr>
        <p:blipFill rotWithShape="1">
          <a:blip r:embed="rId8"/>
          <a:srcRect r="7030"/>
          <a:stretch/>
        </p:blipFill>
        <p:spPr>
          <a:xfrm>
            <a:off x="9356122" y="2652712"/>
            <a:ext cx="2695835" cy="1651218"/>
          </a:xfrm>
          <a:prstGeom prst="rect">
            <a:avLst/>
          </a:prstGeom>
        </p:spPr>
      </p:pic>
      <p:pic>
        <p:nvPicPr>
          <p:cNvPr id="28" name="Picture 27"/>
          <p:cNvPicPr>
            <a:picLocks noChangeAspect="1"/>
          </p:cNvPicPr>
          <p:nvPr/>
        </p:nvPicPr>
        <p:blipFill>
          <a:blip r:embed="rId9"/>
          <a:stretch>
            <a:fillRect/>
          </a:stretch>
        </p:blipFill>
        <p:spPr>
          <a:xfrm>
            <a:off x="9312101" y="4816181"/>
            <a:ext cx="2740456" cy="1559225"/>
          </a:xfrm>
          <a:prstGeom prst="rect">
            <a:avLst/>
          </a:prstGeom>
        </p:spPr>
      </p:pic>
    </p:spTree>
    <p:extLst>
      <p:ext uri="{BB962C8B-B14F-4D97-AF65-F5344CB8AC3E}">
        <p14:creationId xmlns:p14="http://schemas.microsoft.com/office/powerpoint/2010/main" val="202405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3-1. Background Processing</a:t>
            </a:r>
            <a:endParaRPr lang="en-US" dirty="0"/>
          </a:p>
        </p:txBody>
      </p:sp>
      <p:sp>
        <p:nvSpPr>
          <p:cNvPr id="3" name="Content Placeholder 2"/>
          <p:cNvSpPr>
            <a:spLocks noGrp="1"/>
          </p:cNvSpPr>
          <p:nvPr>
            <p:ph sz="half" idx="1"/>
          </p:nvPr>
        </p:nvSpPr>
        <p:spPr/>
        <p:txBody>
          <a:bodyPr>
            <a:normAutofit/>
          </a:bodyPr>
          <a:lstStyle/>
          <a:p>
            <a:r>
              <a:rPr lang="en-US" sz="2000" dirty="0" smtClean="0"/>
              <a:t>When use background process?</a:t>
            </a:r>
          </a:p>
          <a:p>
            <a:pPr lvl="1"/>
            <a:r>
              <a:rPr lang="en-US" sz="1800" dirty="0" smtClean="0"/>
              <a:t>Almost all cases, specially BGA case.</a:t>
            </a:r>
          </a:p>
          <a:p>
            <a:pPr lvl="1"/>
            <a:endParaRPr lang="en-US" sz="1800" dirty="0"/>
          </a:p>
        </p:txBody>
      </p:sp>
      <p:pic>
        <p:nvPicPr>
          <p:cNvPr id="5" name="Picture 4"/>
          <p:cNvPicPr>
            <a:picLocks noChangeAspect="1"/>
          </p:cNvPicPr>
          <p:nvPr/>
        </p:nvPicPr>
        <p:blipFill>
          <a:blip r:embed="rId2"/>
          <a:stretch>
            <a:fillRect/>
          </a:stretch>
        </p:blipFill>
        <p:spPr>
          <a:xfrm>
            <a:off x="4772236" y="3885738"/>
            <a:ext cx="2853473" cy="1394747"/>
          </a:xfrm>
          <a:prstGeom prst="rect">
            <a:avLst/>
          </a:prstGeom>
        </p:spPr>
      </p:pic>
      <p:pic>
        <p:nvPicPr>
          <p:cNvPr id="6" name="Picture 5"/>
          <p:cNvPicPr>
            <a:picLocks noChangeAspect="1"/>
          </p:cNvPicPr>
          <p:nvPr/>
        </p:nvPicPr>
        <p:blipFill>
          <a:blip r:embed="rId3"/>
          <a:stretch>
            <a:fillRect/>
          </a:stretch>
        </p:blipFill>
        <p:spPr>
          <a:xfrm>
            <a:off x="278826" y="2854325"/>
            <a:ext cx="3800475" cy="3457575"/>
          </a:xfrm>
          <a:prstGeom prst="rect">
            <a:avLst/>
          </a:prstGeom>
        </p:spPr>
      </p:pic>
      <p:sp>
        <p:nvSpPr>
          <p:cNvPr id="7" name="Rectangle 6"/>
          <p:cNvSpPr/>
          <p:nvPr/>
        </p:nvSpPr>
        <p:spPr>
          <a:xfrm>
            <a:off x="659027" y="3418703"/>
            <a:ext cx="2936936" cy="142514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89844" y="4226824"/>
            <a:ext cx="271849" cy="712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836252" y="4292727"/>
            <a:ext cx="271849" cy="712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8318644" y="3418703"/>
            <a:ext cx="3513555" cy="2575056"/>
          </a:xfrm>
          <a:prstGeom prst="rect">
            <a:avLst/>
          </a:prstGeom>
        </p:spPr>
      </p:pic>
      <p:sp>
        <p:nvSpPr>
          <p:cNvPr id="11" name="TextBox 10"/>
          <p:cNvSpPr txBox="1"/>
          <p:nvPr/>
        </p:nvSpPr>
        <p:spPr>
          <a:xfrm>
            <a:off x="1419240" y="6372009"/>
            <a:ext cx="759823" cy="369332"/>
          </a:xfrm>
          <a:prstGeom prst="rect">
            <a:avLst/>
          </a:prstGeom>
          <a:noFill/>
        </p:spPr>
        <p:txBody>
          <a:bodyPr wrap="none" rtlCol="0">
            <a:spAutoFit/>
          </a:bodyPr>
          <a:lstStyle/>
          <a:p>
            <a:r>
              <a:rPr lang="en-US" dirty="0" smtClean="0"/>
              <a:t>Image</a:t>
            </a:r>
            <a:endParaRPr lang="en-US" dirty="0"/>
          </a:p>
        </p:txBody>
      </p:sp>
      <p:sp>
        <p:nvSpPr>
          <p:cNvPr id="12" name="TextBox 11"/>
          <p:cNvSpPr txBox="1"/>
          <p:nvPr/>
        </p:nvSpPr>
        <p:spPr>
          <a:xfrm>
            <a:off x="5716088" y="5359392"/>
            <a:ext cx="1145506" cy="369332"/>
          </a:xfrm>
          <a:prstGeom prst="rect">
            <a:avLst/>
          </a:prstGeom>
          <a:noFill/>
        </p:spPr>
        <p:txBody>
          <a:bodyPr wrap="none" rtlCol="0">
            <a:spAutoFit/>
          </a:bodyPr>
          <a:lstStyle/>
          <a:p>
            <a:r>
              <a:rPr lang="en-US" dirty="0" smtClean="0"/>
              <a:t>Image ROI</a:t>
            </a:r>
            <a:endParaRPr lang="en-US" dirty="0"/>
          </a:p>
        </p:txBody>
      </p:sp>
      <p:sp>
        <p:nvSpPr>
          <p:cNvPr id="13" name="TextBox 12"/>
          <p:cNvSpPr txBox="1"/>
          <p:nvPr/>
        </p:nvSpPr>
        <p:spPr>
          <a:xfrm>
            <a:off x="8343632" y="6048843"/>
            <a:ext cx="3463577" cy="646331"/>
          </a:xfrm>
          <a:prstGeom prst="rect">
            <a:avLst/>
          </a:prstGeom>
          <a:noFill/>
        </p:spPr>
        <p:txBody>
          <a:bodyPr wrap="none" rtlCol="0">
            <a:spAutoFit/>
          </a:bodyPr>
          <a:lstStyle/>
          <a:p>
            <a:r>
              <a:rPr lang="en-US" dirty="0" smtClean="0"/>
              <a:t>3D Plotting ROI</a:t>
            </a:r>
          </a:p>
          <a:p>
            <a:r>
              <a:rPr lang="en-US" dirty="0" smtClean="0"/>
              <a:t>The Background is inhomogeneous</a:t>
            </a:r>
            <a:endParaRPr lang="en-US" dirty="0"/>
          </a:p>
        </p:txBody>
      </p:sp>
      <p:sp>
        <p:nvSpPr>
          <p:cNvPr id="14" name="Right Arrow 13"/>
          <p:cNvSpPr/>
          <p:nvPr/>
        </p:nvSpPr>
        <p:spPr>
          <a:xfrm rot="16200000">
            <a:off x="10058944" y="2774906"/>
            <a:ext cx="271849" cy="712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stretch>
            <a:fillRect/>
          </a:stretch>
        </p:blipFill>
        <p:spPr>
          <a:xfrm>
            <a:off x="7610663" y="365125"/>
            <a:ext cx="4455838" cy="2091695"/>
          </a:xfrm>
          <a:prstGeom prst="rect">
            <a:avLst/>
          </a:prstGeom>
        </p:spPr>
      </p:pic>
      <p:sp>
        <p:nvSpPr>
          <p:cNvPr id="16" name="TextBox 15"/>
          <p:cNvSpPr txBox="1"/>
          <p:nvPr/>
        </p:nvSpPr>
        <p:spPr>
          <a:xfrm>
            <a:off x="8057677" y="2433657"/>
            <a:ext cx="3561809" cy="584775"/>
          </a:xfrm>
          <a:prstGeom prst="rect">
            <a:avLst/>
          </a:prstGeom>
          <a:noFill/>
        </p:spPr>
        <p:txBody>
          <a:bodyPr wrap="none" rtlCol="0">
            <a:spAutoFit/>
          </a:bodyPr>
          <a:lstStyle/>
          <a:p>
            <a:r>
              <a:rPr lang="en-US" sz="1600" dirty="0" smtClean="0"/>
              <a:t>Background Processing</a:t>
            </a:r>
          </a:p>
          <a:p>
            <a:r>
              <a:rPr lang="en-US" sz="1600" dirty="0" smtClean="0"/>
              <a:t>The Background becomes homogeneous</a:t>
            </a:r>
            <a:endParaRPr lang="en-US" sz="1600" dirty="0"/>
          </a:p>
        </p:txBody>
      </p:sp>
    </p:spTree>
    <p:extLst>
      <p:ext uri="{BB962C8B-B14F-4D97-AF65-F5344CB8AC3E}">
        <p14:creationId xmlns:p14="http://schemas.microsoft.com/office/powerpoint/2010/main" val="111978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Background Processing</a:t>
            </a:r>
            <a:endParaRPr lang="en-US" dirty="0"/>
          </a:p>
        </p:txBody>
      </p:sp>
      <p:sp>
        <p:nvSpPr>
          <p:cNvPr id="3" name="Content Placeholder 2"/>
          <p:cNvSpPr>
            <a:spLocks noGrp="1"/>
          </p:cNvSpPr>
          <p:nvPr>
            <p:ph idx="1"/>
          </p:nvPr>
        </p:nvSpPr>
        <p:spPr>
          <a:xfrm>
            <a:off x="838200" y="1614616"/>
            <a:ext cx="10515600" cy="4603536"/>
          </a:xfrm>
        </p:spPr>
        <p:txBody>
          <a:bodyPr>
            <a:normAutofit/>
          </a:bodyPr>
          <a:lstStyle/>
          <a:p>
            <a:r>
              <a:rPr lang="en-US" sz="2000" dirty="0" smtClean="0"/>
              <a:t>Parameters</a:t>
            </a:r>
          </a:p>
          <a:p>
            <a:pPr lvl="1"/>
            <a:r>
              <a:rPr lang="en-US" sz="1800" dirty="0" smtClean="0"/>
              <a:t>Kernel size:  define the maximum void width or height</a:t>
            </a:r>
          </a:p>
          <a:p>
            <a:pPr lvl="2"/>
            <a:r>
              <a:rPr lang="en-US" sz="1400" dirty="0" smtClean="0"/>
              <a:t>Commonly used values : 25, 50, 80, 100, 150, 200</a:t>
            </a:r>
          </a:p>
          <a:p>
            <a:pPr lvl="1"/>
            <a:r>
              <a:rPr lang="en-US" sz="1800" dirty="0" smtClean="0"/>
              <a:t>Intensity From: remove outer black background</a:t>
            </a:r>
          </a:p>
          <a:p>
            <a:pPr lvl="2"/>
            <a:r>
              <a:rPr lang="en-US" sz="1400" dirty="0" smtClean="0"/>
              <a:t>Commonly used values : 0</a:t>
            </a:r>
          </a:p>
          <a:p>
            <a:pPr lvl="1"/>
            <a:r>
              <a:rPr lang="en-US" sz="1800" dirty="0" smtClean="0"/>
              <a:t>Intensity To: remove outer white background</a:t>
            </a:r>
          </a:p>
          <a:p>
            <a:pPr lvl="2"/>
            <a:r>
              <a:rPr lang="en-US" sz="1400" dirty="0" smtClean="0"/>
              <a:t>Commonly used values : 255</a:t>
            </a:r>
          </a:p>
          <a:p>
            <a:endParaRPr lang="en-US" sz="2200" dirty="0"/>
          </a:p>
        </p:txBody>
      </p:sp>
      <p:pic>
        <p:nvPicPr>
          <p:cNvPr id="7" name="Picture 6"/>
          <p:cNvPicPr>
            <a:picLocks noChangeAspect="1"/>
          </p:cNvPicPr>
          <p:nvPr/>
        </p:nvPicPr>
        <p:blipFill>
          <a:blip r:embed="rId2"/>
          <a:stretch>
            <a:fillRect/>
          </a:stretch>
        </p:blipFill>
        <p:spPr>
          <a:xfrm>
            <a:off x="609600" y="4049393"/>
            <a:ext cx="3901517" cy="2273661"/>
          </a:xfrm>
          <a:prstGeom prst="rect">
            <a:avLst/>
          </a:prstGeom>
        </p:spPr>
      </p:pic>
      <p:cxnSp>
        <p:nvCxnSpPr>
          <p:cNvPr id="9" name="Straight Connector 8"/>
          <p:cNvCxnSpPr/>
          <p:nvPr/>
        </p:nvCxnSpPr>
        <p:spPr>
          <a:xfrm>
            <a:off x="2380735" y="4860324"/>
            <a:ext cx="535460" cy="897925"/>
          </a:xfrm>
          <a:prstGeom prst="line">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61823" y="5758249"/>
            <a:ext cx="1199624" cy="369332"/>
          </a:xfrm>
          <a:prstGeom prst="rect">
            <a:avLst/>
          </a:prstGeom>
          <a:noFill/>
        </p:spPr>
        <p:txBody>
          <a:bodyPr wrap="none" rtlCol="0">
            <a:spAutoFit/>
          </a:bodyPr>
          <a:lstStyle/>
          <a:p>
            <a:r>
              <a:rPr lang="en-US" dirty="0" smtClean="0">
                <a:solidFill>
                  <a:srgbClr val="FFFF00"/>
                </a:solidFill>
              </a:rPr>
              <a:t>Kernel Size</a:t>
            </a:r>
            <a:endParaRPr lang="en-US" dirty="0">
              <a:solidFill>
                <a:srgbClr val="FFFF00"/>
              </a:solidFill>
            </a:endParaRPr>
          </a:p>
        </p:txBody>
      </p:sp>
      <p:cxnSp>
        <p:nvCxnSpPr>
          <p:cNvPr id="12" name="Straight Arrow Connector 11"/>
          <p:cNvCxnSpPr>
            <a:endCxn id="10" idx="0"/>
          </p:cNvCxnSpPr>
          <p:nvPr/>
        </p:nvCxnSpPr>
        <p:spPr>
          <a:xfrm flipH="1">
            <a:off x="1961635" y="5346357"/>
            <a:ext cx="682711" cy="411892"/>
          </a:xfrm>
          <a:prstGeom prst="straightConnector1">
            <a:avLst/>
          </a:prstGeom>
          <a:ln w="9525">
            <a:solidFill>
              <a:srgbClr val="FFFF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30218" y="4174909"/>
            <a:ext cx="6947206" cy="2031325"/>
          </a:xfrm>
          <a:prstGeom prst="rect">
            <a:avLst/>
          </a:prstGeom>
          <a:noFill/>
        </p:spPr>
        <p:txBody>
          <a:bodyPr wrap="square" rtlCol="0">
            <a:spAutoFit/>
          </a:bodyPr>
          <a:lstStyle/>
          <a:p>
            <a:r>
              <a:rPr lang="en-US" dirty="0" smtClean="0"/>
              <a:t>The exact definition of kernel size is :</a:t>
            </a:r>
          </a:p>
          <a:p>
            <a:r>
              <a:rPr lang="en-US" dirty="0" smtClean="0"/>
              <a:t>In the maximum void, kernel size = minimum of width or height</a:t>
            </a:r>
            <a:endParaRPr lang="en-US" dirty="0"/>
          </a:p>
          <a:p>
            <a:endParaRPr lang="en-US" dirty="0" smtClean="0"/>
          </a:p>
          <a:p>
            <a:r>
              <a:rPr lang="en-US" dirty="0" smtClean="0"/>
              <a:t>But roughly use common used values is OK.</a:t>
            </a:r>
          </a:p>
          <a:p>
            <a:r>
              <a:rPr lang="en-US" dirty="0" smtClean="0"/>
              <a:t>For example, if min width = 40, kernel size &gt; 40 is OK</a:t>
            </a:r>
          </a:p>
          <a:p>
            <a:r>
              <a:rPr lang="en-US" dirty="0" smtClean="0"/>
              <a:t>But if kernel size = 200, some sharpen background transformation part may not be detected.</a:t>
            </a:r>
            <a:endParaRPr lang="en-US" dirty="0"/>
          </a:p>
        </p:txBody>
      </p:sp>
      <p:pic>
        <p:nvPicPr>
          <p:cNvPr id="18" name="Picture 17"/>
          <p:cNvPicPr>
            <a:picLocks noChangeAspect="1"/>
          </p:cNvPicPr>
          <p:nvPr/>
        </p:nvPicPr>
        <p:blipFill>
          <a:blip r:embed="rId3"/>
          <a:stretch>
            <a:fillRect/>
          </a:stretch>
        </p:blipFill>
        <p:spPr>
          <a:xfrm>
            <a:off x="8813922" y="1356702"/>
            <a:ext cx="1457325" cy="971550"/>
          </a:xfrm>
          <a:prstGeom prst="rect">
            <a:avLst/>
          </a:prstGeom>
        </p:spPr>
      </p:pic>
    </p:spTree>
    <p:extLst>
      <p:ext uri="{BB962C8B-B14F-4D97-AF65-F5344CB8AC3E}">
        <p14:creationId xmlns:p14="http://schemas.microsoft.com/office/powerpoint/2010/main" val="142306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226"/>
          </a:xfrm>
        </p:spPr>
        <p:txBody>
          <a:bodyPr>
            <a:noAutofit/>
          </a:bodyPr>
          <a:lstStyle/>
          <a:p>
            <a:r>
              <a:rPr lang="en-US" sz="3200" dirty="0" smtClean="0"/>
              <a:t>3-3. Background Processing - Intensity From</a:t>
            </a:r>
            <a:endParaRPr lang="en-US" sz="3200" dirty="0"/>
          </a:p>
        </p:txBody>
      </p:sp>
      <p:pic>
        <p:nvPicPr>
          <p:cNvPr id="4" name="Picture 3"/>
          <p:cNvPicPr>
            <a:picLocks noChangeAspect="1"/>
          </p:cNvPicPr>
          <p:nvPr/>
        </p:nvPicPr>
        <p:blipFill>
          <a:blip r:embed="rId2"/>
          <a:stretch>
            <a:fillRect/>
          </a:stretch>
        </p:blipFill>
        <p:spPr>
          <a:xfrm>
            <a:off x="4844684" y="1155229"/>
            <a:ext cx="3847713" cy="2458986"/>
          </a:xfrm>
          <a:prstGeom prst="rect">
            <a:avLst/>
          </a:prstGeom>
        </p:spPr>
      </p:pic>
      <p:sp>
        <p:nvSpPr>
          <p:cNvPr id="5" name="TextBox 4"/>
          <p:cNvSpPr txBox="1"/>
          <p:nvPr/>
        </p:nvSpPr>
        <p:spPr>
          <a:xfrm>
            <a:off x="4844684" y="3668203"/>
            <a:ext cx="3781933" cy="307777"/>
          </a:xfrm>
          <a:prstGeom prst="rect">
            <a:avLst/>
          </a:prstGeom>
          <a:noFill/>
        </p:spPr>
        <p:txBody>
          <a:bodyPr wrap="none" rtlCol="0">
            <a:spAutoFit/>
          </a:bodyPr>
          <a:lstStyle/>
          <a:p>
            <a:r>
              <a:rPr lang="en-US" sz="1400" dirty="0" smtClean="0"/>
              <a:t>Kernel size = 30, from = 0, to = 255, threshold = 1 </a:t>
            </a:r>
            <a:endParaRPr lang="en-US" sz="1400" dirty="0"/>
          </a:p>
        </p:txBody>
      </p:sp>
      <p:pic>
        <p:nvPicPr>
          <p:cNvPr id="7" name="Picture 6"/>
          <p:cNvPicPr>
            <a:picLocks noChangeAspect="1"/>
          </p:cNvPicPr>
          <p:nvPr/>
        </p:nvPicPr>
        <p:blipFill>
          <a:blip r:embed="rId3"/>
          <a:stretch>
            <a:fillRect/>
          </a:stretch>
        </p:blipFill>
        <p:spPr>
          <a:xfrm>
            <a:off x="283220" y="1155229"/>
            <a:ext cx="4068706" cy="2458986"/>
          </a:xfrm>
          <a:prstGeom prst="rect">
            <a:avLst/>
          </a:prstGeom>
        </p:spPr>
      </p:pic>
      <p:sp>
        <p:nvSpPr>
          <p:cNvPr id="8" name="TextBox 7"/>
          <p:cNvSpPr txBox="1"/>
          <p:nvPr/>
        </p:nvSpPr>
        <p:spPr>
          <a:xfrm>
            <a:off x="426606" y="3668203"/>
            <a:ext cx="1241174" cy="307777"/>
          </a:xfrm>
          <a:prstGeom prst="rect">
            <a:avLst/>
          </a:prstGeom>
          <a:noFill/>
        </p:spPr>
        <p:txBody>
          <a:bodyPr wrap="none" rtlCol="0">
            <a:spAutoFit/>
          </a:bodyPr>
          <a:lstStyle/>
          <a:p>
            <a:r>
              <a:rPr lang="en-US" sz="1400" dirty="0" smtClean="0"/>
              <a:t>Original image</a:t>
            </a:r>
            <a:endParaRPr lang="en-US" sz="1400" dirty="0"/>
          </a:p>
        </p:txBody>
      </p:sp>
      <p:sp>
        <p:nvSpPr>
          <p:cNvPr id="10" name="TextBox 9"/>
          <p:cNvSpPr txBox="1"/>
          <p:nvPr/>
        </p:nvSpPr>
        <p:spPr>
          <a:xfrm>
            <a:off x="1698878" y="4777947"/>
            <a:ext cx="3962751"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Intensity From will remove the dark part</a:t>
            </a:r>
            <a:endParaRPr lang="en-US" dirty="0"/>
          </a:p>
        </p:txBody>
      </p:sp>
      <p:sp>
        <p:nvSpPr>
          <p:cNvPr id="11" name="Rounded Rectangle 10"/>
          <p:cNvSpPr/>
          <p:nvPr/>
        </p:nvSpPr>
        <p:spPr>
          <a:xfrm>
            <a:off x="5404022" y="1433384"/>
            <a:ext cx="2842054" cy="6013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38200" y="1394560"/>
            <a:ext cx="2842054" cy="6013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2"/>
            <a:endCxn id="10" idx="0"/>
          </p:cNvCxnSpPr>
          <p:nvPr/>
        </p:nvCxnSpPr>
        <p:spPr>
          <a:xfrm>
            <a:off x="2259227" y="1995922"/>
            <a:ext cx="1421027" cy="2782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0" idx="0"/>
          </p:cNvCxnSpPr>
          <p:nvPr/>
        </p:nvCxnSpPr>
        <p:spPr>
          <a:xfrm flipH="1">
            <a:off x="3680254" y="2034746"/>
            <a:ext cx="3144795" cy="2743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stretch>
            <a:fillRect/>
          </a:stretch>
        </p:blipFill>
        <p:spPr>
          <a:xfrm>
            <a:off x="7076560" y="4045074"/>
            <a:ext cx="3880634" cy="2384486"/>
          </a:xfrm>
          <a:prstGeom prst="rect">
            <a:avLst/>
          </a:prstGeom>
        </p:spPr>
      </p:pic>
      <p:sp>
        <p:nvSpPr>
          <p:cNvPr id="18" name="TextBox 17"/>
          <p:cNvSpPr txBox="1"/>
          <p:nvPr/>
        </p:nvSpPr>
        <p:spPr>
          <a:xfrm>
            <a:off x="7083890" y="6414454"/>
            <a:ext cx="3873304" cy="307777"/>
          </a:xfrm>
          <a:prstGeom prst="rect">
            <a:avLst/>
          </a:prstGeom>
          <a:noFill/>
        </p:spPr>
        <p:txBody>
          <a:bodyPr wrap="none" rtlCol="0">
            <a:spAutoFit/>
          </a:bodyPr>
          <a:lstStyle/>
          <a:p>
            <a:r>
              <a:rPr lang="en-US" sz="1400" dirty="0" smtClean="0"/>
              <a:t>Kernel size = 30, from = 50, to = 255, threshold = 1 </a:t>
            </a:r>
            <a:endParaRPr lang="en-US" sz="1400" dirty="0"/>
          </a:p>
        </p:txBody>
      </p:sp>
      <p:sp>
        <p:nvSpPr>
          <p:cNvPr id="19" name="Right Arrow 18"/>
          <p:cNvSpPr/>
          <p:nvPr/>
        </p:nvSpPr>
        <p:spPr>
          <a:xfrm>
            <a:off x="6157958" y="4493732"/>
            <a:ext cx="428368" cy="955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3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226"/>
          </a:xfrm>
        </p:spPr>
        <p:txBody>
          <a:bodyPr>
            <a:noAutofit/>
          </a:bodyPr>
          <a:lstStyle/>
          <a:p>
            <a:r>
              <a:rPr lang="en-US" sz="3200" dirty="0" smtClean="0"/>
              <a:t>3-4. Background Processing - Intensity To</a:t>
            </a:r>
            <a:endParaRPr lang="en-US" sz="3200" dirty="0"/>
          </a:p>
        </p:txBody>
      </p:sp>
      <p:pic>
        <p:nvPicPr>
          <p:cNvPr id="4" name="Picture 3"/>
          <p:cNvPicPr>
            <a:picLocks noChangeAspect="1"/>
          </p:cNvPicPr>
          <p:nvPr/>
        </p:nvPicPr>
        <p:blipFill>
          <a:blip r:embed="rId2"/>
          <a:stretch>
            <a:fillRect/>
          </a:stretch>
        </p:blipFill>
        <p:spPr>
          <a:xfrm>
            <a:off x="4844684" y="1155229"/>
            <a:ext cx="3847713" cy="2458986"/>
          </a:xfrm>
          <a:prstGeom prst="rect">
            <a:avLst/>
          </a:prstGeom>
        </p:spPr>
      </p:pic>
      <p:sp>
        <p:nvSpPr>
          <p:cNvPr id="5" name="TextBox 4"/>
          <p:cNvSpPr txBox="1"/>
          <p:nvPr/>
        </p:nvSpPr>
        <p:spPr>
          <a:xfrm>
            <a:off x="4844684" y="3668203"/>
            <a:ext cx="3781933" cy="307777"/>
          </a:xfrm>
          <a:prstGeom prst="rect">
            <a:avLst/>
          </a:prstGeom>
          <a:noFill/>
        </p:spPr>
        <p:txBody>
          <a:bodyPr wrap="none" rtlCol="0">
            <a:spAutoFit/>
          </a:bodyPr>
          <a:lstStyle/>
          <a:p>
            <a:r>
              <a:rPr lang="en-US" sz="1400" dirty="0" smtClean="0"/>
              <a:t>Kernel size = 30, from = 0, to = 255, threshold = 1 </a:t>
            </a:r>
            <a:endParaRPr lang="en-US" sz="1400" dirty="0"/>
          </a:p>
        </p:txBody>
      </p:sp>
      <p:pic>
        <p:nvPicPr>
          <p:cNvPr id="7" name="Picture 6"/>
          <p:cNvPicPr>
            <a:picLocks noChangeAspect="1"/>
          </p:cNvPicPr>
          <p:nvPr/>
        </p:nvPicPr>
        <p:blipFill>
          <a:blip r:embed="rId3"/>
          <a:stretch>
            <a:fillRect/>
          </a:stretch>
        </p:blipFill>
        <p:spPr>
          <a:xfrm>
            <a:off x="283220" y="1155229"/>
            <a:ext cx="4068706" cy="2458986"/>
          </a:xfrm>
          <a:prstGeom prst="rect">
            <a:avLst/>
          </a:prstGeom>
        </p:spPr>
      </p:pic>
      <p:sp>
        <p:nvSpPr>
          <p:cNvPr id="8" name="TextBox 7"/>
          <p:cNvSpPr txBox="1"/>
          <p:nvPr/>
        </p:nvSpPr>
        <p:spPr>
          <a:xfrm>
            <a:off x="426606" y="3668203"/>
            <a:ext cx="1241174" cy="307777"/>
          </a:xfrm>
          <a:prstGeom prst="rect">
            <a:avLst/>
          </a:prstGeom>
          <a:noFill/>
        </p:spPr>
        <p:txBody>
          <a:bodyPr wrap="none" rtlCol="0">
            <a:spAutoFit/>
          </a:bodyPr>
          <a:lstStyle/>
          <a:p>
            <a:r>
              <a:rPr lang="en-US" sz="1400" dirty="0" smtClean="0"/>
              <a:t>Original image</a:t>
            </a:r>
            <a:endParaRPr lang="en-US" sz="1400" dirty="0"/>
          </a:p>
        </p:txBody>
      </p:sp>
      <p:sp>
        <p:nvSpPr>
          <p:cNvPr id="10" name="TextBox 9"/>
          <p:cNvSpPr txBox="1"/>
          <p:nvPr/>
        </p:nvSpPr>
        <p:spPr>
          <a:xfrm>
            <a:off x="1698878" y="4777947"/>
            <a:ext cx="3800784" cy="369332"/>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smtClean="0"/>
              <a:t>Intensity To will remove the white part</a:t>
            </a:r>
            <a:endParaRPr lang="en-US" dirty="0"/>
          </a:p>
        </p:txBody>
      </p:sp>
      <p:cxnSp>
        <p:nvCxnSpPr>
          <p:cNvPr id="14" name="Straight Arrow Connector 13"/>
          <p:cNvCxnSpPr>
            <a:stCxn id="7" idx="2"/>
            <a:endCxn id="10" idx="0"/>
          </p:cNvCxnSpPr>
          <p:nvPr/>
        </p:nvCxnSpPr>
        <p:spPr>
          <a:xfrm>
            <a:off x="2317573" y="3614215"/>
            <a:ext cx="1281697" cy="1163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10" idx="0"/>
          </p:cNvCxnSpPr>
          <p:nvPr/>
        </p:nvCxnSpPr>
        <p:spPr>
          <a:xfrm flipH="1">
            <a:off x="3599270" y="3614215"/>
            <a:ext cx="3169271" cy="1163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3890" y="6414454"/>
            <a:ext cx="3781933" cy="307777"/>
          </a:xfrm>
          <a:prstGeom prst="rect">
            <a:avLst/>
          </a:prstGeom>
          <a:noFill/>
        </p:spPr>
        <p:txBody>
          <a:bodyPr wrap="none" rtlCol="0">
            <a:spAutoFit/>
          </a:bodyPr>
          <a:lstStyle/>
          <a:p>
            <a:r>
              <a:rPr lang="en-US" sz="1400" dirty="0" smtClean="0"/>
              <a:t>Kernel size = 30, from = 0, to = 115, threshold = 1 </a:t>
            </a:r>
            <a:endParaRPr lang="en-US" sz="1400" dirty="0"/>
          </a:p>
        </p:txBody>
      </p:sp>
      <p:sp>
        <p:nvSpPr>
          <p:cNvPr id="19" name="Right Arrow 18"/>
          <p:cNvSpPr/>
          <p:nvPr/>
        </p:nvSpPr>
        <p:spPr>
          <a:xfrm>
            <a:off x="6157958" y="4493732"/>
            <a:ext cx="428368" cy="955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53081" y="1335988"/>
            <a:ext cx="3805881" cy="2214520"/>
          </a:xfrm>
          <a:custGeom>
            <a:avLst/>
            <a:gdLst>
              <a:gd name="connsiteX0" fmla="*/ 8238 w 3805881"/>
              <a:gd name="connsiteY0" fmla="*/ 56207 h 2214520"/>
              <a:gd name="connsiteX1" fmla="*/ 8238 w 3805881"/>
              <a:gd name="connsiteY1" fmla="*/ 822326 h 2214520"/>
              <a:gd name="connsiteX2" fmla="*/ 0 w 3805881"/>
              <a:gd name="connsiteY2" fmla="*/ 1291882 h 2214520"/>
              <a:gd name="connsiteX3" fmla="*/ 8238 w 3805881"/>
              <a:gd name="connsiteY3" fmla="*/ 1637871 h 2214520"/>
              <a:gd name="connsiteX4" fmla="*/ 16476 w 3805881"/>
              <a:gd name="connsiteY4" fmla="*/ 1712012 h 2214520"/>
              <a:gd name="connsiteX5" fmla="*/ 24714 w 3805881"/>
              <a:gd name="connsiteY5" fmla="*/ 2082715 h 2214520"/>
              <a:gd name="connsiteX6" fmla="*/ 49427 w 3805881"/>
              <a:gd name="connsiteY6" fmla="*/ 2132142 h 2214520"/>
              <a:gd name="connsiteX7" fmla="*/ 98854 w 3805881"/>
              <a:gd name="connsiteY7" fmla="*/ 2123904 h 2214520"/>
              <a:gd name="connsiteX8" fmla="*/ 123568 w 3805881"/>
              <a:gd name="connsiteY8" fmla="*/ 2115666 h 2214520"/>
              <a:gd name="connsiteX9" fmla="*/ 172995 w 3805881"/>
              <a:gd name="connsiteY9" fmla="*/ 2107428 h 2214520"/>
              <a:gd name="connsiteX10" fmla="*/ 378941 w 3805881"/>
              <a:gd name="connsiteY10" fmla="*/ 2123904 h 2214520"/>
              <a:gd name="connsiteX11" fmla="*/ 428368 w 3805881"/>
              <a:gd name="connsiteY11" fmla="*/ 2140380 h 2214520"/>
              <a:gd name="connsiteX12" fmla="*/ 486033 w 3805881"/>
              <a:gd name="connsiteY12" fmla="*/ 2148617 h 2214520"/>
              <a:gd name="connsiteX13" fmla="*/ 535460 w 3805881"/>
              <a:gd name="connsiteY13" fmla="*/ 2156855 h 2214520"/>
              <a:gd name="connsiteX14" fmla="*/ 642551 w 3805881"/>
              <a:gd name="connsiteY14" fmla="*/ 2165093 h 2214520"/>
              <a:gd name="connsiteX15" fmla="*/ 700216 w 3805881"/>
              <a:gd name="connsiteY15" fmla="*/ 2173331 h 2214520"/>
              <a:gd name="connsiteX16" fmla="*/ 1631092 w 3805881"/>
              <a:gd name="connsiteY16" fmla="*/ 2189807 h 2214520"/>
              <a:gd name="connsiteX17" fmla="*/ 2075935 w 3805881"/>
              <a:gd name="connsiteY17" fmla="*/ 2198044 h 2214520"/>
              <a:gd name="connsiteX18" fmla="*/ 2281881 w 3805881"/>
              <a:gd name="connsiteY18" fmla="*/ 2214520 h 2214520"/>
              <a:gd name="connsiteX19" fmla="*/ 3220995 w 3805881"/>
              <a:gd name="connsiteY19" fmla="*/ 2206282 h 2214520"/>
              <a:gd name="connsiteX20" fmla="*/ 3361038 w 3805881"/>
              <a:gd name="connsiteY20" fmla="*/ 2181569 h 2214520"/>
              <a:gd name="connsiteX21" fmla="*/ 3682314 w 3805881"/>
              <a:gd name="connsiteY21" fmla="*/ 2173331 h 2214520"/>
              <a:gd name="connsiteX22" fmla="*/ 3739978 w 3805881"/>
              <a:gd name="connsiteY22" fmla="*/ 2148617 h 2214520"/>
              <a:gd name="connsiteX23" fmla="*/ 3781168 w 3805881"/>
              <a:gd name="connsiteY23" fmla="*/ 2115666 h 2214520"/>
              <a:gd name="connsiteX24" fmla="*/ 3797643 w 3805881"/>
              <a:gd name="connsiteY24" fmla="*/ 2066239 h 2214520"/>
              <a:gd name="connsiteX25" fmla="*/ 3805881 w 3805881"/>
              <a:gd name="connsiteY25" fmla="*/ 2041526 h 2214520"/>
              <a:gd name="connsiteX26" fmla="*/ 3797643 w 3805881"/>
              <a:gd name="connsiteY26" fmla="*/ 1893244 h 2214520"/>
              <a:gd name="connsiteX27" fmla="*/ 3781168 w 3805881"/>
              <a:gd name="connsiteY27" fmla="*/ 1794390 h 2214520"/>
              <a:gd name="connsiteX28" fmla="*/ 3781168 w 3805881"/>
              <a:gd name="connsiteY28" fmla="*/ 1291882 h 2214520"/>
              <a:gd name="connsiteX29" fmla="*/ 3789405 w 3805881"/>
              <a:gd name="connsiteY29" fmla="*/ 797612 h 2214520"/>
              <a:gd name="connsiteX30" fmla="*/ 3781168 w 3805881"/>
              <a:gd name="connsiteY30" fmla="*/ 352769 h 2214520"/>
              <a:gd name="connsiteX31" fmla="*/ 3764692 w 3805881"/>
              <a:gd name="connsiteY31" fmla="*/ 278628 h 2214520"/>
              <a:gd name="connsiteX32" fmla="*/ 3748216 w 3805881"/>
              <a:gd name="connsiteY32" fmla="*/ 204488 h 2214520"/>
              <a:gd name="connsiteX33" fmla="*/ 3715265 w 3805881"/>
              <a:gd name="connsiteY33" fmla="*/ 130347 h 2214520"/>
              <a:gd name="connsiteX34" fmla="*/ 3665838 w 3805881"/>
              <a:gd name="connsiteY34" fmla="*/ 105634 h 2214520"/>
              <a:gd name="connsiteX35" fmla="*/ 3591697 w 3805881"/>
              <a:gd name="connsiteY35" fmla="*/ 72682 h 2214520"/>
              <a:gd name="connsiteX36" fmla="*/ 3566984 w 3805881"/>
              <a:gd name="connsiteY36" fmla="*/ 64444 h 2214520"/>
              <a:gd name="connsiteX37" fmla="*/ 3517557 w 3805881"/>
              <a:gd name="connsiteY37" fmla="*/ 72682 h 2214520"/>
              <a:gd name="connsiteX38" fmla="*/ 3492843 w 3805881"/>
              <a:gd name="connsiteY38" fmla="*/ 80920 h 2214520"/>
              <a:gd name="connsiteX39" fmla="*/ 3459892 w 3805881"/>
              <a:gd name="connsiteY39" fmla="*/ 130347 h 2214520"/>
              <a:gd name="connsiteX40" fmla="*/ 3435178 w 3805881"/>
              <a:gd name="connsiteY40" fmla="*/ 253915 h 2214520"/>
              <a:gd name="connsiteX41" fmla="*/ 3435178 w 3805881"/>
              <a:gd name="connsiteY41" fmla="*/ 698758 h 2214520"/>
              <a:gd name="connsiteX42" fmla="*/ 3418703 w 3805881"/>
              <a:gd name="connsiteY42" fmla="*/ 995320 h 2214520"/>
              <a:gd name="connsiteX43" fmla="*/ 3410465 w 3805881"/>
              <a:gd name="connsiteY43" fmla="*/ 1151839 h 2214520"/>
              <a:gd name="connsiteX44" fmla="*/ 3402227 w 3805881"/>
              <a:gd name="connsiteY44" fmla="*/ 1176553 h 2214520"/>
              <a:gd name="connsiteX45" fmla="*/ 3393989 w 3805881"/>
              <a:gd name="connsiteY45" fmla="*/ 1497828 h 2214520"/>
              <a:gd name="connsiteX46" fmla="*/ 3377514 w 3805881"/>
              <a:gd name="connsiteY46" fmla="*/ 1654347 h 2214520"/>
              <a:gd name="connsiteX47" fmla="*/ 3361038 w 3805881"/>
              <a:gd name="connsiteY47" fmla="*/ 1712012 h 2214520"/>
              <a:gd name="connsiteX48" fmla="*/ 3344562 w 3805881"/>
              <a:gd name="connsiteY48" fmla="*/ 1761439 h 2214520"/>
              <a:gd name="connsiteX49" fmla="*/ 3336324 w 3805881"/>
              <a:gd name="connsiteY49" fmla="*/ 1786153 h 2214520"/>
              <a:gd name="connsiteX50" fmla="*/ 3328087 w 3805881"/>
              <a:gd name="connsiteY50" fmla="*/ 1810866 h 2214520"/>
              <a:gd name="connsiteX51" fmla="*/ 3303373 w 3805881"/>
              <a:gd name="connsiteY51" fmla="*/ 1827342 h 2214520"/>
              <a:gd name="connsiteX52" fmla="*/ 3295135 w 3805881"/>
              <a:gd name="connsiteY52" fmla="*/ 1852055 h 2214520"/>
              <a:gd name="connsiteX53" fmla="*/ 3270422 w 3805881"/>
              <a:gd name="connsiteY53" fmla="*/ 1868531 h 2214520"/>
              <a:gd name="connsiteX54" fmla="*/ 3179805 w 3805881"/>
              <a:gd name="connsiteY54" fmla="*/ 1893244 h 2214520"/>
              <a:gd name="connsiteX55" fmla="*/ 2998573 w 3805881"/>
              <a:gd name="connsiteY55" fmla="*/ 1909720 h 2214520"/>
              <a:gd name="connsiteX56" fmla="*/ 2932670 w 3805881"/>
              <a:gd name="connsiteY56" fmla="*/ 1917958 h 2214520"/>
              <a:gd name="connsiteX57" fmla="*/ 2677297 w 3805881"/>
              <a:gd name="connsiteY57" fmla="*/ 1926196 h 2214520"/>
              <a:gd name="connsiteX58" fmla="*/ 2405449 w 3805881"/>
              <a:gd name="connsiteY58" fmla="*/ 1926196 h 2214520"/>
              <a:gd name="connsiteX59" fmla="*/ 1614616 w 3805881"/>
              <a:gd name="connsiteY59" fmla="*/ 1909720 h 2214520"/>
              <a:gd name="connsiteX60" fmla="*/ 1433384 w 3805881"/>
              <a:gd name="connsiteY60" fmla="*/ 1901482 h 2214520"/>
              <a:gd name="connsiteX61" fmla="*/ 1285103 w 3805881"/>
              <a:gd name="connsiteY61" fmla="*/ 1893244 h 2214520"/>
              <a:gd name="connsiteX62" fmla="*/ 914400 w 3805881"/>
              <a:gd name="connsiteY62" fmla="*/ 1885007 h 2214520"/>
              <a:gd name="connsiteX63" fmla="*/ 823784 w 3805881"/>
              <a:gd name="connsiteY63" fmla="*/ 1868531 h 2214520"/>
              <a:gd name="connsiteX64" fmla="*/ 757881 w 3805881"/>
              <a:gd name="connsiteY64" fmla="*/ 1852055 h 2214520"/>
              <a:gd name="connsiteX65" fmla="*/ 708454 w 3805881"/>
              <a:gd name="connsiteY65" fmla="*/ 1843817 h 2214520"/>
              <a:gd name="connsiteX66" fmla="*/ 659027 w 3805881"/>
              <a:gd name="connsiteY66" fmla="*/ 1827342 h 2214520"/>
              <a:gd name="connsiteX67" fmla="*/ 593124 w 3805881"/>
              <a:gd name="connsiteY67" fmla="*/ 1786153 h 2214520"/>
              <a:gd name="connsiteX68" fmla="*/ 543697 w 3805881"/>
              <a:gd name="connsiteY68" fmla="*/ 1769677 h 2214520"/>
              <a:gd name="connsiteX69" fmla="*/ 494270 w 3805881"/>
              <a:gd name="connsiteY69" fmla="*/ 1736726 h 2214520"/>
              <a:gd name="connsiteX70" fmla="*/ 453081 w 3805881"/>
              <a:gd name="connsiteY70" fmla="*/ 1687298 h 2214520"/>
              <a:gd name="connsiteX71" fmla="*/ 436605 w 3805881"/>
              <a:gd name="connsiteY71" fmla="*/ 1637871 h 2214520"/>
              <a:gd name="connsiteX72" fmla="*/ 428368 w 3805881"/>
              <a:gd name="connsiteY72" fmla="*/ 1613158 h 2214520"/>
              <a:gd name="connsiteX73" fmla="*/ 411892 w 3805881"/>
              <a:gd name="connsiteY73" fmla="*/ 1580207 h 2214520"/>
              <a:gd name="connsiteX74" fmla="*/ 403654 w 3805881"/>
              <a:gd name="connsiteY74" fmla="*/ 1547255 h 2214520"/>
              <a:gd name="connsiteX75" fmla="*/ 387178 w 3805881"/>
              <a:gd name="connsiteY75" fmla="*/ 1497828 h 2214520"/>
              <a:gd name="connsiteX76" fmla="*/ 378941 w 3805881"/>
              <a:gd name="connsiteY76" fmla="*/ 1440163 h 2214520"/>
              <a:gd name="connsiteX77" fmla="*/ 370703 w 3805881"/>
              <a:gd name="connsiteY77" fmla="*/ 1415450 h 2214520"/>
              <a:gd name="connsiteX78" fmla="*/ 354227 w 3805881"/>
              <a:gd name="connsiteY78" fmla="*/ 1217742 h 2214520"/>
              <a:gd name="connsiteX79" fmla="*/ 345989 w 3805881"/>
              <a:gd name="connsiteY79" fmla="*/ 591666 h 2214520"/>
              <a:gd name="connsiteX80" fmla="*/ 337751 w 3805881"/>
              <a:gd name="connsiteY80" fmla="*/ 113871 h 2214520"/>
              <a:gd name="connsiteX81" fmla="*/ 304800 w 3805881"/>
              <a:gd name="connsiteY81" fmla="*/ 64444 h 2214520"/>
              <a:gd name="connsiteX82" fmla="*/ 172995 w 3805881"/>
              <a:gd name="connsiteY82" fmla="*/ 39731 h 2214520"/>
              <a:gd name="connsiteX83" fmla="*/ 82378 w 3805881"/>
              <a:gd name="connsiteY83" fmla="*/ 47969 h 2214520"/>
              <a:gd name="connsiteX84" fmla="*/ 41189 w 3805881"/>
              <a:gd name="connsiteY84" fmla="*/ 56207 h 2214520"/>
              <a:gd name="connsiteX85" fmla="*/ 8238 w 3805881"/>
              <a:gd name="connsiteY85" fmla="*/ 56207 h 22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05881" h="2214520">
                <a:moveTo>
                  <a:pt x="8238" y="56207"/>
                </a:moveTo>
                <a:cubicBezTo>
                  <a:pt x="2746" y="183894"/>
                  <a:pt x="8238" y="-228171"/>
                  <a:pt x="8238" y="822326"/>
                </a:cubicBezTo>
                <a:cubicBezTo>
                  <a:pt x="8238" y="978869"/>
                  <a:pt x="2746" y="1135363"/>
                  <a:pt x="0" y="1291882"/>
                </a:cubicBezTo>
                <a:cubicBezTo>
                  <a:pt x="2746" y="1407212"/>
                  <a:pt x="3717" y="1522597"/>
                  <a:pt x="8238" y="1637871"/>
                </a:cubicBezTo>
                <a:cubicBezTo>
                  <a:pt x="9212" y="1662718"/>
                  <a:pt x="15556" y="1687163"/>
                  <a:pt x="16476" y="1712012"/>
                </a:cubicBezTo>
                <a:cubicBezTo>
                  <a:pt x="21051" y="1835525"/>
                  <a:pt x="19569" y="1959224"/>
                  <a:pt x="24714" y="2082715"/>
                </a:cubicBezTo>
                <a:cubicBezTo>
                  <a:pt x="25472" y="2100906"/>
                  <a:pt x="40232" y="2118350"/>
                  <a:pt x="49427" y="2132142"/>
                </a:cubicBezTo>
                <a:cubicBezTo>
                  <a:pt x="65903" y="2129396"/>
                  <a:pt x="82549" y="2127527"/>
                  <a:pt x="98854" y="2123904"/>
                </a:cubicBezTo>
                <a:cubicBezTo>
                  <a:pt x="107331" y="2122020"/>
                  <a:pt x="115091" y="2117550"/>
                  <a:pt x="123568" y="2115666"/>
                </a:cubicBezTo>
                <a:cubicBezTo>
                  <a:pt x="139873" y="2112043"/>
                  <a:pt x="156519" y="2110174"/>
                  <a:pt x="172995" y="2107428"/>
                </a:cubicBezTo>
                <a:cubicBezTo>
                  <a:pt x="194693" y="2108784"/>
                  <a:pt x="337262" y="2115568"/>
                  <a:pt x="378941" y="2123904"/>
                </a:cubicBezTo>
                <a:cubicBezTo>
                  <a:pt x="395971" y="2127310"/>
                  <a:pt x="411176" y="2137924"/>
                  <a:pt x="428368" y="2140380"/>
                </a:cubicBezTo>
                <a:lnTo>
                  <a:pt x="486033" y="2148617"/>
                </a:lnTo>
                <a:cubicBezTo>
                  <a:pt x="502542" y="2151157"/>
                  <a:pt x="518849" y="2155106"/>
                  <a:pt x="535460" y="2156855"/>
                </a:cubicBezTo>
                <a:cubicBezTo>
                  <a:pt x="571066" y="2160603"/>
                  <a:pt x="606926" y="2161530"/>
                  <a:pt x="642551" y="2165093"/>
                </a:cubicBezTo>
                <a:cubicBezTo>
                  <a:pt x="661871" y="2167025"/>
                  <a:pt x="680833" y="2172191"/>
                  <a:pt x="700216" y="2173331"/>
                </a:cubicBezTo>
                <a:cubicBezTo>
                  <a:pt x="949067" y="2187970"/>
                  <a:pt x="1515579" y="2188157"/>
                  <a:pt x="1631092" y="2189807"/>
                </a:cubicBezTo>
                <a:lnTo>
                  <a:pt x="2075935" y="2198044"/>
                </a:lnTo>
                <a:cubicBezTo>
                  <a:pt x="2132046" y="2203655"/>
                  <a:pt x="2231515" y="2214520"/>
                  <a:pt x="2281881" y="2214520"/>
                </a:cubicBezTo>
                <a:lnTo>
                  <a:pt x="3220995" y="2206282"/>
                </a:lnTo>
                <a:cubicBezTo>
                  <a:pt x="3288471" y="2183791"/>
                  <a:pt x="3271856" y="2185136"/>
                  <a:pt x="3361038" y="2181569"/>
                </a:cubicBezTo>
                <a:cubicBezTo>
                  <a:pt x="3468080" y="2177287"/>
                  <a:pt x="3575222" y="2176077"/>
                  <a:pt x="3682314" y="2173331"/>
                </a:cubicBezTo>
                <a:cubicBezTo>
                  <a:pt x="3699483" y="2167608"/>
                  <a:pt x="3726405" y="2159928"/>
                  <a:pt x="3739978" y="2148617"/>
                </a:cubicBezTo>
                <a:cubicBezTo>
                  <a:pt x="3789659" y="2107216"/>
                  <a:pt x="3722163" y="2135334"/>
                  <a:pt x="3781168" y="2115666"/>
                </a:cubicBezTo>
                <a:lnTo>
                  <a:pt x="3797643" y="2066239"/>
                </a:lnTo>
                <a:lnTo>
                  <a:pt x="3805881" y="2041526"/>
                </a:lnTo>
                <a:cubicBezTo>
                  <a:pt x="3803135" y="1992099"/>
                  <a:pt x="3802569" y="1942502"/>
                  <a:pt x="3797643" y="1893244"/>
                </a:cubicBezTo>
                <a:cubicBezTo>
                  <a:pt x="3794319" y="1860004"/>
                  <a:pt x="3781168" y="1794390"/>
                  <a:pt x="3781168" y="1794390"/>
                </a:cubicBezTo>
                <a:cubicBezTo>
                  <a:pt x="3763472" y="1546653"/>
                  <a:pt x="3772983" y="1729810"/>
                  <a:pt x="3781168" y="1291882"/>
                </a:cubicBezTo>
                <a:cubicBezTo>
                  <a:pt x="3784247" y="1127131"/>
                  <a:pt x="3786659" y="962369"/>
                  <a:pt x="3789405" y="797612"/>
                </a:cubicBezTo>
                <a:cubicBezTo>
                  <a:pt x="3786659" y="649331"/>
                  <a:pt x="3786192" y="500990"/>
                  <a:pt x="3781168" y="352769"/>
                </a:cubicBezTo>
                <a:cubicBezTo>
                  <a:pt x="3780671" y="338112"/>
                  <a:pt x="3768271" y="294732"/>
                  <a:pt x="3764692" y="278628"/>
                </a:cubicBezTo>
                <a:cubicBezTo>
                  <a:pt x="3757972" y="248387"/>
                  <a:pt x="3756827" y="233193"/>
                  <a:pt x="3748216" y="204488"/>
                </a:cubicBezTo>
                <a:cubicBezTo>
                  <a:pt x="3741224" y="181181"/>
                  <a:pt x="3734183" y="149265"/>
                  <a:pt x="3715265" y="130347"/>
                </a:cubicBezTo>
                <a:cubicBezTo>
                  <a:pt x="3699295" y="114377"/>
                  <a:pt x="3685939" y="112334"/>
                  <a:pt x="3665838" y="105634"/>
                </a:cubicBezTo>
                <a:cubicBezTo>
                  <a:pt x="3626674" y="79524"/>
                  <a:pt x="3650517" y="92289"/>
                  <a:pt x="3591697" y="72682"/>
                </a:cubicBezTo>
                <a:lnTo>
                  <a:pt x="3566984" y="64444"/>
                </a:lnTo>
                <a:cubicBezTo>
                  <a:pt x="3550508" y="67190"/>
                  <a:pt x="3533862" y="69059"/>
                  <a:pt x="3517557" y="72682"/>
                </a:cubicBezTo>
                <a:cubicBezTo>
                  <a:pt x="3509080" y="74566"/>
                  <a:pt x="3498983" y="74780"/>
                  <a:pt x="3492843" y="80920"/>
                </a:cubicBezTo>
                <a:cubicBezTo>
                  <a:pt x="3478841" y="94922"/>
                  <a:pt x="3459892" y="130347"/>
                  <a:pt x="3459892" y="130347"/>
                </a:cubicBezTo>
                <a:cubicBezTo>
                  <a:pt x="3435553" y="203364"/>
                  <a:pt x="3445334" y="162513"/>
                  <a:pt x="3435178" y="253915"/>
                </a:cubicBezTo>
                <a:cubicBezTo>
                  <a:pt x="3464827" y="431807"/>
                  <a:pt x="3445836" y="299074"/>
                  <a:pt x="3435178" y="698758"/>
                </a:cubicBezTo>
                <a:cubicBezTo>
                  <a:pt x="3429394" y="915671"/>
                  <a:pt x="3434004" y="857617"/>
                  <a:pt x="3418703" y="995320"/>
                </a:cubicBezTo>
                <a:cubicBezTo>
                  <a:pt x="3415957" y="1047493"/>
                  <a:pt x="3415195" y="1099808"/>
                  <a:pt x="3410465" y="1151839"/>
                </a:cubicBezTo>
                <a:cubicBezTo>
                  <a:pt x="3409679" y="1160487"/>
                  <a:pt x="3402640" y="1167879"/>
                  <a:pt x="3402227" y="1176553"/>
                </a:cubicBezTo>
                <a:cubicBezTo>
                  <a:pt x="3397131" y="1283559"/>
                  <a:pt x="3399523" y="1390844"/>
                  <a:pt x="3393989" y="1497828"/>
                </a:cubicBezTo>
                <a:cubicBezTo>
                  <a:pt x="3391279" y="1550219"/>
                  <a:pt x="3394104" y="1604578"/>
                  <a:pt x="3377514" y="1654347"/>
                </a:cubicBezTo>
                <a:cubicBezTo>
                  <a:pt x="3349825" y="1737413"/>
                  <a:pt x="3392074" y="1608560"/>
                  <a:pt x="3361038" y="1712012"/>
                </a:cubicBezTo>
                <a:cubicBezTo>
                  <a:pt x="3356048" y="1728646"/>
                  <a:pt x="3350054" y="1744963"/>
                  <a:pt x="3344562" y="1761439"/>
                </a:cubicBezTo>
                <a:lnTo>
                  <a:pt x="3336324" y="1786153"/>
                </a:lnTo>
                <a:cubicBezTo>
                  <a:pt x="3333578" y="1794391"/>
                  <a:pt x="3335312" y="1806049"/>
                  <a:pt x="3328087" y="1810866"/>
                </a:cubicBezTo>
                <a:lnTo>
                  <a:pt x="3303373" y="1827342"/>
                </a:lnTo>
                <a:cubicBezTo>
                  <a:pt x="3300627" y="1835580"/>
                  <a:pt x="3300559" y="1845274"/>
                  <a:pt x="3295135" y="1852055"/>
                </a:cubicBezTo>
                <a:cubicBezTo>
                  <a:pt x="3288950" y="1859786"/>
                  <a:pt x="3279018" y="1863619"/>
                  <a:pt x="3270422" y="1868531"/>
                </a:cubicBezTo>
                <a:cubicBezTo>
                  <a:pt x="3228490" y="1892492"/>
                  <a:pt x="3236366" y="1885165"/>
                  <a:pt x="3179805" y="1893244"/>
                </a:cubicBezTo>
                <a:cubicBezTo>
                  <a:pt x="3103257" y="1918761"/>
                  <a:pt x="3177425" y="1896471"/>
                  <a:pt x="2998573" y="1909720"/>
                </a:cubicBezTo>
                <a:cubicBezTo>
                  <a:pt x="2976495" y="1911355"/>
                  <a:pt x="2954780" y="1916824"/>
                  <a:pt x="2932670" y="1917958"/>
                </a:cubicBezTo>
                <a:cubicBezTo>
                  <a:pt x="2847613" y="1922320"/>
                  <a:pt x="2762421" y="1923450"/>
                  <a:pt x="2677297" y="1926196"/>
                </a:cubicBezTo>
                <a:cubicBezTo>
                  <a:pt x="2558379" y="1949980"/>
                  <a:pt x="2662673" y="1932419"/>
                  <a:pt x="2405449" y="1926196"/>
                </a:cubicBezTo>
                <a:lnTo>
                  <a:pt x="1614616" y="1909720"/>
                </a:lnTo>
                <a:lnTo>
                  <a:pt x="1433384" y="1901482"/>
                </a:lnTo>
                <a:cubicBezTo>
                  <a:pt x="1383943" y="1899010"/>
                  <a:pt x="1334581" y="1894815"/>
                  <a:pt x="1285103" y="1893244"/>
                </a:cubicBezTo>
                <a:lnTo>
                  <a:pt x="914400" y="1885007"/>
                </a:lnTo>
                <a:cubicBezTo>
                  <a:pt x="863987" y="1868202"/>
                  <a:pt x="910279" y="1881838"/>
                  <a:pt x="823784" y="1868531"/>
                </a:cubicBezTo>
                <a:cubicBezTo>
                  <a:pt x="708076" y="1850729"/>
                  <a:pt x="836813" y="1869596"/>
                  <a:pt x="757881" y="1852055"/>
                </a:cubicBezTo>
                <a:cubicBezTo>
                  <a:pt x="741576" y="1848432"/>
                  <a:pt x="724658" y="1847868"/>
                  <a:pt x="708454" y="1843817"/>
                </a:cubicBezTo>
                <a:cubicBezTo>
                  <a:pt x="691606" y="1839605"/>
                  <a:pt x="659027" y="1827342"/>
                  <a:pt x="659027" y="1827342"/>
                </a:cubicBezTo>
                <a:cubicBezTo>
                  <a:pt x="630696" y="1806093"/>
                  <a:pt x="625437" y="1799078"/>
                  <a:pt x="593124" y="1786153"/>
                </a:cubicBezTo>
                <a:cubicBezTo>
                  <a:pt x="576999" y="1779703"/>
                  <a:pt x="543697" y="1769677"/>
                  <a:pt x="543697" y="1769677"/>
                </a:cubicBezTo>
                <a:cubicBezTo>
                  <a:pt x="527221" y="1758693"/>
                  <a:pt x="505253" y="1753202"/>
                  <a:pt x="494270" y="1736726"/>
                </a:cubicBezTo>
                <a:cubicBezTo>
                  <a:pt x="471333" y="1702318"/>
                  <a:pt x="484796" y="1719013"/>
                  <a:pt x="453081" y="1687298"/>
                </a:cubicBezTo>
                <a:lnTo>
                  <a:pt x="436605" y="1637871"/>
                </a:lnTo>
                <a:cubicBezTo>
                  <a:pt x="433859" y="1629633"/>
                  <a:pt x="432251" y="1620924"/>
                  <a:pt x="428368" y="1613158"/>
                </a:cubicBezTo>
                <a:lnTo>
                  <a:pt x="411892" y="1580207"/>
                </a:lnTo>
                <a:cubicBezTo>
                  <a:pt x="409146" y="1569223"/>
                  <a:pt x="406907" y="1558100"/>
                  <a:pt x="403654" y="1547255"/>
                </a:cubicBezTo>
                <a:cubicBezTo>
                  <a:pt x="398664" y="1530621"/>
                  <a:pt x="387178" y="1497828"/>
                  <a:pt x="387178" y="1497828"/>
                </a:cubicBezTo>
                <a:cubicBezTo>
                  <a:pt x="384432" y="1478606"/>
                  <a:pt x="382749" y="1459203"/>
                  <a:pt x="378941" y="1440163"/>
                </a:cubicBezTo>
                <a:cubicBezTo>
                  <a:pt x="377238" y="1431648"/>
                  <a:pt x="372023" y="1424032"/>
                  <a:pt x="370703" y="1415450"/>
                </a:cubicBezTo>
                <a:cubicBezTo>
                  <a:pt x="364264" y="1373599"/>
                  <a:pt x="356563" y="1250439"/>
                  <a:pt x="354227" y="1217742"/>
                </a:cubicBezTo>
                <a:cubicBezTo>
                  <a:pt x="351481" y="1009050"/>
                  <a:pt x="349104" y="800353"/>
                  <a:pt x="345989" y="591666"/>
                </a:cubicBezTo>
                <a:cubicBezTo>
                  <a:pt x="343612" y="432395"/>
                  <a:pt x="350158" y="272676"/>
                  <a:pt x="337751" y="113871"/>
                </a:cubicBezTo>
                <a:cubicBezTo>
                  <a:pt x="336209" y="94130"/>
                  <a:pt x="324010" y="69246"/>
                  <a:pt x="304800" y="64444"/>
                </a:cubicBezTo>
                <a:cubicBezTo>
                  <a:pt x="217420" y="42600"/>
                  <a:pt x="261366" y="50778"/>
                  <a:pt x="172995" y="39731"/>
                </a:cubicBezTo>
                <a:cubicBezTo>
                  <a:pt x="142789" y="42477"/>
                  <a:pt x="112474" y="44207"/>
                  <a:pt x="82378" y="47969"/>
                </a:cubicBezTo>
                <a:cubicBezTo>
                  <a:pt x="68485" y="49706"/>
                  <a:pt x="54857" y="53170"/>
                  <a:pt x="41189" y="56207"/>
                </a:cubicBezTo>
                <a:cubicBezTo>
                  <a:pt x="30137" y="58663"/>
                  <a:pt x="13730" y="-71480"/>
                  <a:pt x="8238" y="5620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019521" y="1465104"/>
            <a:ext cx="3631044" cy="2112788"/>
          </a:xfrm>
          <a:custGeom>
            <a:avLst/>
            <a:gdLst>
              <a:gd name="connsiteX0" fmla="*/ 8238 w 3805881"/>
              <a:gd name="connsiteY0" fmla="*/ 56207 h 2214520"/>
              <a:gd name="connsiteX1" fmla="*/ 8238 w 3805881"/>
              <a:gd name="connsiteY1" fmla="*/ 822326 h 2214520"/>
              <a:gd name="connsiteX2" fmla="*/ 0 w 3805881"/>
              <a:gd name="connsiteY2" fmla="*/ 1291882 h 2214520"/>
              <a:gd name="connsiteX3" fmla="*/ 8238 w 3805881"/>
              <a:gd name="connsiteY3" fmla="*/ 1637871 h 2214520"/>
              <a:gd name="connsiteX4" fmla="*/ 16476 w 3805881"/>
              <a:gd name="connsiteY4" fmla="*/ 1712012 h 2214520"/>
              <a:gd name="connsiteX5" fmla="*/ 24714 w 3805881"/>
              <a:gd name="connsiteY5" fmla="*/ 2082715 h 2214520"/>
              <a:gd name="connsiteX6" fmla="*/ 49427 w 3805881"/>
              <a:gd name="connsiteY6" fmla="*/ 2132142 h 2214520"/>
              <a:gd name="connsiteX7" fmla="*/ 98854 w 3805881"/>
              <a:gd name="connsiteY7" fmla="*/ 2123904 h 2214520"/>
              <a:gd name="connsiteX8" fmla="*/ 123568 w 3805881"/>
              <a:gd name="connsiteY8" fmla="*/ 2115666 h 2214520"/>
              <a:gd name="connsiteX9" fmla="*/ 172995 w 3805881"/>
              <a:gd name="connsiteY9" fmla="*/ 2107428 h 2214520"/>
              <a:gd name="connsiteX10" fmla="*/ 378941 w 3805881"/>
              <a:gd name="connsiteY10" fmla="*/ 2123904 h 2214520"/>
              <a:gd name="connsiteX11" fmla="*/ 428368 w 3805881"/>
              <a:gd name="connsiteY11" fmla="*/ 2140380 h 2214520"/>
              <a:gd name="connsiteX12" fmla="*/ 486033 w 3805881"/>
              <a:gd name="connsiteY12" fmla="*/ 2148617 h 2214520"/>
              <a:gd name="connsiteX13" fmla="*/ 535460 w 3805881"/>
              <a:gd name="connsiteY13" fmla="*/ 2156855 h 2214520"/>
              <a:gd name="connsiteX14" fmla="*/ 642551 w 3805881"/>
              <a:gd name="connsiteY14" fmla="*/ 2165093 h 2214520"/>
              <a:gd name="connsiteX15" fmla="*/ 700216 w 3805881"/>
              <a:gd name="connsiteY15" fmla="*/ 2173331 h 2214520"/>
              <a:gd name="connsiteX16" fmla="*/ 1631092 w 3805881"/>
              <a:gd name="connsiteY16" fmla="*/ 2189807 h 2214520"/>
              <a:gd name="connsiteX17" fmla="*/ 2075935 w 3805881"/>
              <a:gd name="connsiteY17" fmla="*/ 2198044 h 2214520"/>
              <a:gd name="connsiteX18" fmla="*/ 2281881 w 3805881"/>
              <a:gd name="connsiteY18" fmla="*/ 2214520 h 2214520"/>
              <a:gd name="connsiteX19" fmla="*/ 3220995 w 3805881"/>
              <a:gd name="connsiteY19" fmla="*/ 2206282 h 2214520"/>
              <a:gd name="connsiteX20" fmla="*/ 3361038 w 3805881"/>
              <a:gd name="connsiteY20" fmla="*/ 2181569 h 2214520"/>
              <a:gd name="connsiteX21" fmla="*/ 3682314 w 3805881"/>
              <a:gd name="connsiteY21" fmla="*/ 2173331 h 2214520"/>
              <a:gd name="connsiteX22" fmla="*/ 3739978 w 3805881"/>
              <a:gd name="connsiteY22" fmla="*/ 2148617 h 2214520"/>
              <a:gd name="connsiteX23" fmla="*/ 3781168 w 3805881"/>
              <a:gd name="connsiteY23" fmla="*/ 2115666 h 2214520"/>
              <a:gd name="connsiteX24" fmla="*/ 3797643 w 3805881"/>
              <a:gd name="connsiteY24" fmla="*/ 2066239 h 2214520"/>
              <a:gd name="connsiteX25" fmla="*/ 3805881 w 3805881"/>
              <a:gd name="connsiteY25" fmla="*/ 2041526 h 2214520"/>
              <a:gd name="connsiteX26" fmla="*/ 3797643 w 3805881"/>
              <a:gd name="connsiteY26" fmla="*/ 1893244 h 2214520"/>
              <a:gd name="connsiteX27" fmla="*/ 3781168 w 3805881"/>
              <a:gd name="connsiteY27" fmla="*/ 1794390 h 2214520"/>
              <a:gd name="connsiteX28" fmla="*/ 3781168 w 3805881"/>
              <a:gd name="connsiteY28" fmla="*/ 1291882 h 2214520"/>
              <a:gd name="connsiteX29" fmla="*/ 3789405 w 3805881"/>
              <a:gd name="connsiteY29" fmla="*/ 797612 h 2214520"/>
              <a:gd name="connsiteX30" fmla="*/ 3781168 w 3805881"/>
              <a:gd name="connsiteY30" fmla="*/ 352769 h 2214520"/>
              <a:gd name="connsiteX31" fmla="*/ 3764692 w 3805881"/>
              <a:gd name="connsiteY31" fmla="*/ 278628 h 2214520"/>
              <a:gd name="connsiteX32" fmla="*/ 3748216 w 3805881"/>
              <a:gd name="connsiteY32" fmla="*/ 204488 h 2214520"/>
              <a:gd name="connsiteX33" fmla="*/ 3715265 w 3805881"/>
              <a:gd name="connsiteY33" fmla="*/ 130347 h 2214520"/>
              <a:gd name="connsiteX34" fmla="*/ 3665838 w 3805881"/>
              <a:gd name="connsiteY34" fmla="*/ 105634 h 2214520"/>
              <a:gd name="connsiteX35" fmla="*/ 3591697 w 3805881"/>
              <a:gd name="connsiteY35" fmla="*/ 72682 h 2214520"/>
              <a:gd name="connsiteX36" fmla="*/ 3566984 w 3805881"/>
              <a:gd name="connsiteY36" fmla="*/ 64444 h 2214520"/>
              <a:gd name="connsiteX37" fmla="*/ 3517557 w 3805881"/>
              <a:gd name="connsiteY37" fmla="*/ 72682 h 2214520"/>
              <a:gd name="connsiteX38" fmla="*/ 3492843 w 3805881"/>
              <a:gd name="connsiteY38" fmla="*/ 80920 h 2214520"/>
              <a:gd name="connsiteX39" fmla="*/ 3459892 w 3805881"/>
              <a:gd name="connsiteY39" fmla="*/ 130347 h 2214520"/>
              <a:gd name="connsiteX40" fmla="*/ 3435178 w 3805881"/>
              <a:gd name="connsiteY40" fmla="*/ 253915 h 2214520"/>
              <a:gd name="connsiteX41" fmla="*/ 3435178 w 3805881"/>
              <a:gd name="connsiteY41" fmla="*/ 698758 h 2214520"/>
              <a:gd name="connsiteX42" fmla="*/ 3418703 w 3805881"/>
              <a:gd name="connsiteY42" fmla="*/ 995320 h 2214520"/>
              <a:gd name="connsiteX43" fmla="*/ 3410465 w 3805881"/>
              <a:gd name="connsiteY43" fmla="*/ 1151839 h 2214520"/>
              <a:gd name="connsiteX44" fmla="*/ 3402227 w 3805881"/>
              <a:gd name="connsiteY44" fmla="*/ 1176553 h 2214520"/>
              <a:gd name="connsiteX45" fmla="*/ 3393989 w 3805881"/>
              <a:gd name="connsiteY45" fmla="*/ 1497828 h 2214520"/>
              <a:gd name="connsiteX46" fmla="*/ 3377514 w 3805881"/>
              <a:gd name="connsiteY46" fmla="*/ 1654347 h 2214520"/>
              <a:gd name="connsiteX47" fmla="*/ 3361038 w 3805881"/>
              <a:gd name="connsiteY47" fmla="*/ 1712012 h 2214520"/>
              <a:gd name="connsiteX48" fmla="*/ 3344562 w 3805881"/>
              <a:gd name="connsiteY48" fmla="*/ 1761439 h 2214520"/>
              <a:gd name="connsiteX49" fmla="*/ 3336324 w 3805881"/>
              <a:gd name="connsiteY49" fmla="*/ 1786153 h 2214520"/>
              <a:gd name="connsiteX50" fmla="*/ 3328087 w 3805881"/>
              <a:gd name="connsiteY50" fmla="*/ 1810866 h 2214520"/>
              <a:gd name="connsiteX51" fmla="*/ 3303373 w 3805881"/>
              <a:gd name="connsiteY51" fmla="*/ 1827342 h 2214520"/>
              <a:gd name="connsiteX52" fmla="*/ 3295135 w 3805881"/>
              <a:gd name="connsiteY52" fmla="*/ 1852055 h 2214520"/>
              <a:gd name="connsiteX53" fmla="*/ 3270422 w 3805881"/>
              <a:gd name="connsiteY53" fmla="*/ 1868531 h 2214520"/>
              <a:gd name="connsiteX54" fmla="*/ 3179805 w 3805881"/>
              <a:gd name="connsiteY54" fmla="*/ 1893244 h 2214520"/>
              <a:gd name="connsiteX55" fmla="*/ 2998573 w 3805881"/>
              <a:gd name="connsiteY55" fmla="*/ 1909720 h 2214520"/>
              <a:gd name="connsiteX56" fmla="*/ 2932670 w 3805881"/>
              <a:gd name="connsiteY56" fmla="*/ 1917958 h 2214520"/>
              <a:gd name="connsiteX57" fmla="*/ 2677297 w 3805881"/>
              <a:gd name="connsiteY57" fmla="*/ 1926196 h 2214520"/>
              <a:gd name="connsiteX58" fmla="*/ 2405449 w 3805881"/>
              <a:gd name="connsiteY58" fmla="*/ 1926196 h 2214520"/>
              <a:gd name="connsiteX59" fmla="*/ 1614616 w 3805881"/>
              <a:gd name="connsiteY59" fmla="*/ 1909720 h 2214520"/>
              <a:gd name="connsiteX60" fmla="*/ 1433384 w 3805881"/>
              <a:gd name="connsiteY60" fmla="*/ 1901482 h 2214520"/>
              <a:gd name="connsiteX61" fmla="*/ 1285103 w 3805881"/>
              <a:gd name="connsiteY61" fmla="*/ 1893244 h 2214520"/>
              <a:gd name="connsiteX62" fmla="*/ 914400 w 3805881"/>
              <a:gd name="connsiteY62" fmla="*/ 1885007 h 2214520"/>
              <a:gd name="connsiteX63" fmla="*/ 823784 w 3805881"/>
              <a:gd name="connsiteY63" fmla="*/ 1868531 h 2214520"/>
              <a:gd name="connsiteX64" fmla="*/ 757881 w 3805881"/>
              <a:gd name="connsiteY64" fmla="*/ 1852055 h 2214520"/>
              <a:gd name="connsiteX65" fmla="*/ 708454 w 3805881"/>
              <a:gd name="connsiteY65" fmla="*/ 1843817 h 2214520"/>
              <a:gd name="connsiteX66" fmla="*/ 659027 w 3805881"/>
              <a:gd name="connsiteY66" fmla="*/ 1827342 h 2214520"/>
              <a:gd name="connsiteX67" fmla="*/ 593124 w 3805881"/>
              <a:gd name="connsiteY67" fmla="*/ 1786153 h 2214520"/>
              <a:gd name="connsiteX68" fmla="*/ 543697 w 3805881"/>
              <a:gd name="connsiteY68" fmla="*/ 1769677 h 2214520"/>
              <a:gd name="connsiteX69" fmla="*/ 494270 w 3805881"/>
              <a:gd name="connsiteY69" fmla="*/ 1736726 h 2214520"/>
              <a:gd name="connsiteX70" fmla="*/ 453081 w 3805881"/>
              <a:gd name="connsiteY70" fmla="*/ 1687298 h 2214520"/>
              <a:gd name="connsiteX71" fmla="*/ 436605 w 3805881"/>
              <a:gd name="connsiteY71" fmla="*/ 1637871 h 2214520"/>
              <a:gd name="connsiteX72" fmla="*/ 428368 w 3805881"/>
              <a:gd name="connsiteY72" fmla="*/ 1613158 h 2214520"/>
              <a:gd name="connsiteX73" fmla="*/ 411892 w 3805881"/>
              <a:gd name="connsiteY73" fmla="*/ 1580207 h 2214520"/>
              <a:gd name="connsiteX74" fmla="*/ 403654 w 3805881"/>
              <a:gd name="connsiteY74" fmla="*/ 1547255 h 2214520"/>
              <a:gd name="connsiteX75" fmla="*/ 387178 w 3805881"/>
              <a:gd name="connsiteY75" fmla="*/ 1497828 h 2214520"/>
              <a:gd name="connsiteX76" fmla="*/ 378941 w 3805881"/>
              <a:gd name="connsiteY76" fmla="*/ 1440163 h 2214520"/>
              <a:gd name="connsiteX77" fmla="*/ 370703 w 3805881"/>
              <a:gd name="connsiteY77" fmla="*/ 1415450 h 2214520"/>
              <a:gd name="connsiteX78" fmla="*/ 354227 w 3805881"/>
              <a:gd name="connsiteY78" fmla="*/ 1217742 h 2214520"/>
              <a:gd name="connsiteX79" fmla="*/ 345989 w 3805881"/>
              <a:gd name="connsiteY79" fmla="*/ 591666 h 2214520"/>
              <a:gd name="connsiteX80" fmla="*/ 337751 w 3805881"/>
              <a:gd name="connsiteY80" fmla="*/ 113871 h 2214520"/>
              <a:gd name="connsiteX81" fmla="*/ 304800 w 3805881"/>
              <a:gd name="connsiteY81" fmla="*/ 64444 h 2214520"/>
              <a:gd name="connsiteX82" fmla="*/ 172995 w 3805881"/>
              <a:gd name="connsiteY82" fmla="*/ 39731 h 2214520"/>
              <a:gd name="connsiteX83" fmla="*/ 82378 w 3805881"/>
              <a:gd name="connsiteY83" fmla="*/ 47969 h 2214520"/>
              <a:gd name="connsiteX84" fmla="*/ 41189 w 3805881"/>
              <a:gd name="connsiteY84" fmla="*/ 56207 h 2214520"/>
              <a:gd name="connsiteX85" fmla="*/ 8238 w 3805881"/>
              <a:gd name="connsiteY85" fmla="*/ 56207 h 22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05881" h="2214520">
                <a:moveTo>
                  <a:pt x="8238" y="56207"/>
                </a:moveTo>
                <a:cubicBezTo>
                  <a:pt x="2746" y="183894"/>
                  <a:pt x="8238" y="-228171"/>
                  <a:pt x="8238" y="822326"/>
                </a:cubicBezTo>
                <a:cubicBezTo>
                  <a:pt x="8238" y="978869"/>
                  <a:pt x="2746" y="1135363"/>
                  <a:pt x="0" y="1291882"/>
                </a:cubicBezTo>
                <a:cubicBezTo>
                  <a:pt x="2746" y="1407212"/>
                  <a:pt x="3717" y="1522597"/>
                  <a:pt x="8238" y="1637871"/>
                </a:cubicBezTo>
                <a:cubicBezTo>
                  <a:pt x="9212" y="1662718"/>
                  <a:pt x="15556" y="1687163"/>
                  <a:pt x="16476" y="1712012"/>
                </a:cubicBezTo>
                <a:cubicBezTo>
                  <a:pt x="21051" y="1835525"/>
                  <a:pt x="19569" y="1959224"/>
                  <a:pt x="24714" y="2082715"/>
                </a:cubicBezTo>
                <a:cubicBezTo>
                  <a:pt x="25472" y="2100906"/>
                  <a:pt x="40232" y="2118350"/>
                  <a:pt x="49427" y="2132142"/>
                </a:cubicBezTo>
                <a:cubicBezTo>
                  <a:pt x="65903" y="2129396"/>
                  <a:pt x="82549" y="2127527"/>
                  <a:pt x="98854" y="2123904"/>
                </a:cubicBezTo>
                <a:cubicBezTo>
                  <a:pt x="107331" y="2122020"/>
                  <a:pt x="115091" y="2117550"/>
                  <a:pt x="123568" y="2115666"/>
                </a:cubicBezTo>
                <a:cubicBezTo>
                  <a:pt x="139873" y="2112043"/>
                  <a:pt x="156519" y="2110174"/>
                  <a:pt x="172995" y="2107428"/>
                </a:cubicBezTo>
                <a:cubicBezTo>
                  <a:pt x="194693" y="2108784"/>
                  <a:pt x="337262" y="2115568"/>
                  <a:pt x="378941" y="2123904"/>
                </a:cubicBezTo>
                <a:cubicBezTo>
                  <a:pt x="395971" y="2127310"/>
                  <a:pt x="411176" y="2137924"/>
                  <a:pt x="428368" y="2140380"/>
                </a:cubicBezTo>
                <a:lnTo>
                  <a:pt x="486033" y="2148617"/>
                </a:lnTo>
                <a:cubicBezTo>
                  <a:pt x="502542" y="2151157"/>
                  <a:pt x="518849" y="2155106"/>
                  <a:pt x="535460" y="2156855"/>
                </a:cubicBezTo>
                <a:cubicBezTo>
                  <a:pt x="571066" y="2160603"/>
                  <a:pt x="606926" y="2161530"/>
                  <a:pt x="642551" y="2165093"/>
                </a:cubicBezTo>
                <a:cubicBezTo>
                  <a:pt x="661871" y="2167025"/>
                  <a:pt x="680833" y="2172191"/>
                  <a:pt x="700216" y="2173331"/>
                </a:cubicBezTo>
                <a:cubicBezTo>
                  <a:pt x="949067" y="2187970"/>
                  <a:pt x="1515579" y="2188157"/>
                  <a:pt x="1631092" y="2189807"/>
                </a:cubicBezTo>
                <a:lnTo>
                  <a:pt x="2075935" y="2198044"/>
                </a:lnTo>
                <a:cubicBezTo>
                  <a:pt x="2132046" y="2203655"/>
                  <a:pt x="2231515" y="2214520"/>
                  <a:pt x="2281881" y="2214520"/>
                </a:cubicBezTo>
                <a:lnTo>
                  <a:pt x="3220995" y="2206282"/>
                </a:lnTo>
                <a:cubicBezTo>
                  <a:pt x="3288471" y="2183791"/>
                  <a:pt x="3271856" y="2185136"/>
                  <a:pt x="3361038" y="2181569"/>
                </a:cubicBezTo>
                <a:cubicBezTo>
                  <a:pt x="3468080" y="2177287"/>
                  <a:pt x="3575222" y="2176077"/>
                  <a:pt x="3682314" y="2173331"/>
                </a:cubicBezTo>
                <a:cubicBezTo>
                  <a:pt x="3699483" y="2167608"/>
                  <a:pt x="3726405" y="2159928"/>
                  <a:pt x="3739978" y="2148617"/>
                </a:cubicBezTo>
                <a:cubicBezTo>
                  <a:pt x="3789659" y="2107216"/>
                  <a:pt x="3722163" y="2135334"/>
                  <a:pt x="3781168" y="2115666"/>
                </a:cubicBezTo>
                <a:lnTo>
                  <a:pt x="3797643" y="2066239"/>
                </a:lnTo>
                <a:lnTo>
                  <a:pt x="3805881" y="2041526"/>
                </a:lnTo>
                <a:cubicBezTo>
                  <a:pt x="3803135" y="1992099"/>
                  <a:pt x="3802569" y="1942502"/>
                  <a:pt x="3797643" y="1893244"/>
                </a:cubicBezTo>
                <a:cubicBezTo>
                  <a:pt x="3794319" y="1860004"/>
                  <a:pt x="3781168" y="1794390"/>
                  <a:pt x="3781168" y="1794390"/>
                </a:cubicBezTo>
                <a:cubicBezTo>
                  <a:pt x="3763472" y="1546653"/>
                  <a:pt x="3772983" y="1729810"/>
                  <a:pt x="3781168" y="1291882"/>
                </a:cubicBezTo>
                <a:cubicBezTo>
                  <a:pt x="3784247" y="1127131"/>
                  <a:pt x="3786659" y="962369"/>
                  <a:pt x="3789405" y="797612"/>
                </a:cubicBezTo>
                <a:cubicBezTo>
                  <a:pt x="3786659" y="649331"/>
                  <a:pt x="3786192" y="500990"/>
                  <a:pt x="3781168" y="352769"/>
                </a:cubicBezTo>
                <a:cubicBezTo>
                  <a:pt x="3780671" y="338112"/>
                  <a:pt x="3768271" y="294732"/>
                  <a:pt x="3764692" y="278628"/>
                </a:cubicBezTo>
                <a:cubicBezTo>
                  <a:pt x="3757972" y="248387"/>
                  <a:pt x="3756827" y="233193"/>
                  <a:pt x="3748216" y="204488"/>
                </a:cubicBezTo>
                <a:cubicBezTo>
                  <a:pt x="3741224" y="181181"/>
                  <a:pt x="3734183" y="149265"/>
                  <a:pt x="3715265" y="130347"/>
                </a:cubicBezTo>
                <a:cubicBezTo>
                  <a:pt x="3699295" y="114377"/>
                  <a:pt x="3685939" y="112334"/>
                  <a:pt x="3665838" y="105634"/>
                </a:cubicBezTo>
                <a:cubicBezTo>
                  <a:pt x="3626674" y="79524"/>
                  <a:pt x="3650517" y="92289"/>
                  <a:pt x="3591697" y="72682"/>
                </a:cubicBezTo>
                <a:lnTo>
                  <a:pt x="3566984" y="64444"/>
                </a:lnTo>
                <a:cubicBezTo>
                  <a:pt x="3550508" y="67190"/>
                  <a:pt x="3533862" y="69059"/>
                  <a:pt x="3517557" y="72682"/>
                </a:cubicBezTo>
                <a:cubicBezTo>
                  <a:pt x="3509080" y="74566"/>
                  <a:pt x="3498983" y="74780"/>
                  <a:pt x="3492843" y="80920"/>
                </a:cubicBezTo>
                <a:cubicBezTo>
                  <a:pt x="3478841" y="94922"/>
                  <a:pt x="3459892" y="130347"/>
                  <a:pt x="3459892" y="130347"/>
                </a:cubicBezTo>
                <a:cubicBezTo>
                  <a:pt x="3435553" y="203364"/>
                  <a:pt x="3445334" y="162513"/>
                  <a:pt x="3435178" y="253915"/>
                </a:cubicBezTo>
                <a:cubicBezTo>
                  <a:pt x="3464827" y="431807"/>
                  <a:pt x="3445836" y="299074"/>
                  <a:pt x="3435178" y="698758"/>
                </a:cubicBezTo>
                <a:cubicBezTo>
                  <a:pt x="3429394" y="915671"/>
                  <a:pt x="3434004" y="857617"/>
                  <a:pt x="3418703" y="995320"/>
                </a:cubicBezTo>
                <a:cubicBezTo>
                  <a:pt x="3415957" y="1047493"/>
                  <a:pt x="3415195" y="1099808"/>
                  <a:pt x="3410465" y="1151839"/>
                </a:cubicBezTo>
                <a:cubicBezTo>
                  <a:pt x="3409679" y="1160487"/>
                  <a:pt x="3402640" y="1167879"/>
                  <a:pt x="3402227" y="1176553"/>
                </a:cubicBezTo>
                <a:cubicBezTo>
                  <a:pt x="3397131" y="1283559"/>
                  <a:pt x="3399523" y="1390844"/>
                  <a:pt x="3393989" y="1497828"/>
                </a:cubicBezTo>
                <a:cubicBezTo>
                  <a:pt x="3391279" y="1550219"/>
                  <a:pt x="3394104" y="1604578"/>
                  <a:pt x="3377514" y="1654347"/>
                </a:cubicBezTo>
                <a:cubicBezTo>
                  <a:pt x="3349825" y="1737413"/>
                  <a:pt x="3392074" y="1608560"/>
                  <a:pt x="3361038" y="1712012"/>
                </a:cubicBezTo>
                <a:cubicBezTo>
                  <a:pt x="3356048" y="1728646"/>
                  <a:pt x="3350054" y="1744963"/>
                  <a:pt x="3344562" y="1761439"/>
                </a:cubicBezTo>
                <a:lnTo>
                  <a:pt x="3336324" y="1786153"/>
                </a:lnTo>
                <a:cubicBezTo>
                  <a:pt x="3333578" y="1794391"/>
                  <a:pt x="3335312" y="1806049"/>
                  <a:pt x="3328087" y="1810866"/>
                </a:cubicBezTo>
                <a:lnTo>
                  <a:pt x="3303373" y="1827342"/>
                </a:lnTo>
                <a:cubicBezTo>
                  <a:pt x="3300627" y="1835580"/>
                  <a:pt x="3300559" y="1845274"/>
                  <a:pt x="3295135" y="1852055"/>
                </a:cubicBezTo>
                <a:cubicBezTo>
                  <a:pt x="3288950" y="1859786"/>
                  <a:pt x="3279018" y="1863619"/>
                  <a:pt x="3270422" y="1868531"/>
                </a:cubicBezTo>
                <a:cubicBezTo>
                  <a:pt x="3228490" y="1892492"/>
                  <a:pt x="3236366" y="1885165"/>
                  <a:pt x="3179805" y="1893244"/>
                </a:cubicBezTo>
                <a:cubicBezTo>
                  <a:pt x="3103257" y="1918761"/>
                  <a:pt x="3177425" y="1896471"/>
                  <a:pt x="2998573" y="1909720"/>
                </a:cubicBezTo>
                <a:cubicBezTo>
                  <a:pt x="2976495" y="1911355"/>
                  <a:pt x="2954780" y="1916824"/>
                  <a:pt x="2932670" y="1917958"/>
                </a:cubicBezTo>
                <a:cubicBezTo>
                  <a:pt x="2847613" y="1922320"/>
                  <a:pt x="2762421" y="1923450"/>
                  <a:pt x="2677297" y="1926196"/>
                </a:cubicBezTo>
                <a:cubicBezTo>
                  <a:pt x="2558379" y="1949980"/>
                  <a:pt x="2662673" y="1932419"/>
                  <a:pt x="2405449" y="1926196"/>
                </a:cubicBezTo>
                <a:lnTo>
                  <a:pt x="1614616" y="1909720"/>
                </a:lnTo>
                <a:lnTo>
                  <a:pt x="1433384" y="1901482"/>
                </a:lnTo>
                <a:cubicBezTo>
                  <a:pt x="1383943" y="1899010"/>
                  <a:pt x="1334581" y="1894815"/>
                  <a:pt x="1285103" y="1893244"/>
                </a:cubicBezTo>
                <a:lnTo>
                  <a:pt x="914400" y="1885007"/>
                </a:lnTo>
                <a:cubicBezTo>
                  <a:pt x="863987" y="1868202"/>
                  <a:pt x="910279" y="1881838"/>
                  <a:pt x="823784" y="1868531"/>
                </a:cubicBezTo>
                <a:cubicBezTo>
                  <a:pt x="708076" y="1850729"/>
                  <a:pt x="836813" y="1869596"/>
                  <a:pt x="757881" y="1852055"/>
                </a:cubicBezTo>
                <a:cubicBezTo>
                  <a:pt x="741576" y="1848432"/>
                  <a:pt x="724658" y="1847868"/>
                  <a:pt x="708454" y="1843817"/>
                </a:cubicBezTo>
                <a:cubicBezTo>
                  <a:pt x="691606" y="1839605"/>
                  <a:pt x="659027" y="1827342"/>
                  <a:pt x="659027" y="1827342"/>
                </a:cubicBezTo>
                <a:cubicBezTo>
                  <a:pt x="630696" y="1806093"/>
                  <a:pt x="625437" y="1799078"/>
                  <a:pt x="593124" y="1786153"/>
                </a:cubicBezTo>
                <a:cubicBezTo>
                  <a:pt x="576999" y="1779703"/>
                  <a:pt x="543697" y="1769677"/>
                  <a:pt x="543697" y="1769677"/>
                </a:cubicBezTo>
                <a:cubicBezTo>
                  <a:pt x="527221" y="1758693"/>
                  <a:pt x="505253" y="1753202"/>
                  <a:pt x="494270" y="1736726"/>
                </a:cubicBezTo>
                <a:cubicBezTo>
                  <a:pt x="471333" y="1702318"/>
                  <a:pt x="484796" y="1719013"/>
                  <a:pt x="453081" y="1687298"/>
                </a:cubicBezTo>
                <a:lnTo>
                  <a:pt x="436605" y="1637871"/>
                </a:lnTo>
                <a:cubicBezTo>
                  <a:pt x="433859" y="1629633"/>
                  <a:pt x="432251" y="1620924"/>
                  <a:pt x="428368" y="1613158"/>
                </a:cubicBezTo>
                <a:lnTo>
                  <a:pt x="411892" y="1580207"/>
                </a:lnTo>
                <a:cubicBezTo>
                  <a:pt x="409146" y="1569223"/>
                  <a:pt x="406907" y="1558100"/>
                  <a:pt x="403654" y="1547255"/>
                </a:cubicBezTo>
                <a:cubicBezTo>
                  <a:pt x="398664" y="1530621"/>
                  <a:pt x="387178" y="1497828"/>
                  <a:pt x="387178" y="1497828"/>
                </a:cubicBezTo>
                <a:cubicBezTo>
                  <a:pt x="384432" y="1478606"/>
                  <a:pt x="382749" y="1459203"/>
                  <a:pt x="378941" y="1440163"/>
                </a:cubicBezTo>
                <a:cubicBezTo>
                  <a:pt x="377238" y="1431648"/>
                  <a:pt x="372023" y="1424032"/>
                  <a:pt x="370703" y="1415450"/>
                </a:cubicBezTo>
                <a:cubicBezTo>
                  <a:pt x="364264" y="1373599"/>
                  <a:pt x="356563" y="1250439"/>
                  <a:pt x="354227" y="1217742"/>
                </a:cubicBezTo>
                <a:cubicBezTo>
                  <a:pt x="351481" y="1009050"/>
                  <a:pt x="349104" y="800353"/>
                  <a:pt x="345989" y="591666"/>
                </a:cubicBezTo>
                <a:cubicBezTo>
                  <a:pt x="343612" y="432395"/>
                  <a:pt x="350158" y="272676"/>
                  <a:pt x="337751" y="113871"/>
                </a:cubicBezTo>
                <a:cubicBezTo>
                  <a:pt x="336209" y="94130"/>
                  <a:pt x="324010" y="69246"/>
                  <a:pt x="304800" y="64444"/>
                </a:cubicBezTo>
                <a:cubicBezTo>
                  <a:pt x="217420" y="42600"/>
                  <a:pt x="261366" y="50778"/>
                  <a:pt x="172995" y="39731"/>
                </a:cubicBezTo>
                <a:cubicBezTo>
                  <a:pt x="142789" y="42477"/>
                  <a:pt x="112474" y="44207"/>
                  <a:pt x="82378" y="47969"/>
                </a:cubicBezTo>
                <a:cubicBezTo>
                  <a:pt x="68485" y="49706"/>
                  <a:pt x="54857" y="53170"/>
                  <a:pt x="41189" y="56207"/>
                </a:cubicBezTo>
                <a:cubicBezTo>
                  <a:pt x="30137" y="58663"/>
                  <a:pt x="13730" y="-71480"/>
                  <a:pt x="8238" y="5620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7083891" y="4041636"/>
            <a:ext cx="3873304" cy="2343426"/>
          </a:xfrm>
          <a:prstGeom prst="rect">
            <a:avLst/>
          </a:prstGeom>
        </p:spPr>
      </p:pic>
    </p:spTree>
    <p:extLst>
      <p:ext uri="{BB962C8B-B14F-4D97-AF65-F5344CB8AC3E}">
        <p14:creationId xmlns:p14="http://schemas.microsoft.com/office/powerpoint/2010/main" val="4122516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226"/>
          </a:xfrm>
        </p:spPr>
        <p:txBody>
          <a:bodyPr>
            <a:noAutofit/>
          </a:bodyPr>
          <a:lstStyle/>
          <a:p>
            <a:r>
              <a:rPr lang="en-US" sz="2800" dirty="0" smtClean="0"/>
              <a:t>3-5. Background Processing - Intensity From and To </a:t>
            </a:r>
            <a:endParaRPr lang="en-US" sz="2800" dirty="0"/>
          </a:p>
        </p:txBody>
      </p:sp>
      <p:pic>
        <p:nvPicPr>
          <p:cNvPr id="4" name="Picture 3"/>
          <p:cNvPicPr>
            <a:picLocks noChangeAspect="1"/>
          </p:cNvPicPr>
          <p:nvPr/>
        </p:nvPicPr>
        <p:blipFill>
          <a:blip r:embed="rId2"/>
          <a:stretch>
            <a:fillRect/>
          </a:stretch>
        </p:blipFill>
        <p:spPr>
          <a:xfrm>
            <a:off x="4844684" y="1155229"/>
            <a:ext cx="3847713" cy="2458986"/>
          </a:xfrm>
          <a:prstGeom prst="rect">
            <a:avLst/>
          </a:prstGeom>
        </p:spPr>
      </p:pic>
      <p:sp>
        <p:nvSpPr>
          <p:cNvPr id="5" name="TextBox 4"/>
          <p:cNvSpPr txBox="1"/>
          <p:nvPr/>
        </p:nvSpPr>
        <p:spPr>
          <a:xfrm>
            <a:off x="4844684" y="3668203"/>
            <a:ext cx="3781933" cy="307777"/>
          </a:xfrm>
          <a:prstGeom prst="rect">
            <a:avLst/>
          </a:prstGeom>
          <a:noFill/>
        </p:spPr>
        <p:txBody>
          <a:bodyPr wrap="none" rtlCol="0">
            <a:spAutoFit/>
          </a:bodyPr>
          <a:lstStyle/>
          <a:p>
            <a:r>
              <a:rPr lang="en-US" sz="1400" dirty="0" smtClean="0"/>
              <a:t>Kernel size = 30, from = 0, to = 255, threshold = 1 </a:t>
            </a:r>
            <a:endParaRPr lang="en-US" sz="1400" dirty="0"/>
          </a:p>
        </p:txBody>
      </p:sp>
      <p:pic>
        <p:nvPicPr>
          <p:cNvPr id="7" name="Picture 6"/>
          <p:cNvPicPr>
            <a:picLocks noChangeAspect="1"/>
          </p:cNvPicPr>
          <p:nvPr/>
        </p:nvPicPr>
        <p:blipFill>
          <a:blip r:embed="rId3"/>
          <a:stretch>
            <a:fillRect/>
          </a:stretch>
        </p:blipFill>
        <p:spPr>
          <a:xfrm>
            <a:off x="283220" y="1155229"/>
            <a:ext cx="4068706" cy="2458986"/>
          </a:xfrm>
          <a:prstGeom prst="rect">
            <a:avLst/>
          </a:prstGeom>
        </p:spPr>
      </p:pic>
      <p:sp>
        <p:nvSpPr>
          <p:cNvPr id="8" name="TextBox 7"/>
          <p:cNvSpPr txBox="1"/>
          <p:nvPr/>
        </p:nvSpPr>
        <p:spPr>
          <a:xfrm>
            <a:off x="426606" y="3668203"/>
            <a:ext cx="1241174" cy="307777"/>
          </a:xfrm>
          <a:prstGeom prst="rect">
            <a:avLst/>
          </a:prstGeom>
          <a:noFill/>
        </p:spPr>
        <p:txBody>
          <a:bodyPr wrap="none" rtlCol="0">
            <a:spAutoFit/>
          </a:bodyPr>
          <a:lstStyle/>
          <a:p>
            <a:r>
              <a:rPr lang="en-US" sz="1400" dirty="0" smtClean="0"/>
              <a:t>Original image</a:t>
            </a:r>
            <a:endParaRPr lang="en-US" sz="1400" dirty="0"/>
          </a:p>
        </p:txBody>
      </p:sp>
      <p:sp>
        <p:nvSpPr>
          <p:cNvPr id="10" name="TextBox 9"/>
          <p:cNvSpPr txBox="1"/>
          <p:nvPr/>
        </p:nvSpPr>
        <p:spPr>
          <a:xfrm>
            <a:off x="126244" y="4776765"/>
            <a:ext cx="2776722"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dirty="0" smtClean="0"/>
              <a:t>Combine Intensity From and To</a:t>
            </a:r>
            <a:endParaRPr lang="en-US" sz="1600" dirty="0"/>
          </a:p>
        </p:txBody>
      </p:sp>
      <p:cxnSp>
        <p:nvCxnSpPr>
          <p:cNvPr id="16" name="Straight Arrow Connector 15"/>
          <p:cNvCxnSpPr>
            <a:stCxn id="4" idx="2"/>
            <a:endCxn id="10" idx="0"/>
          </p:cNvCxnSpPr>
          <p:nvPr/>
        </p:nvCxnSpPr>
        <p:spPr>
          <a:xfrm flipH="1">
            <a:off x="1514605" y="3614215"/>
            <a:ext cx="5253936" cy="1162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63658" y="6451235"/>
            <a:ext cx="3873304" cy="307777"/>
          </a:xfrm>
          <a:prstGeom prst="rect">
            <a:avLst/>
          </a:prstGeom>
          <a:noFill/>
        </p:spPr>
        <p:txBody>
          <a:bodyPr wrap="none" rtlCol="0">
            <a:spAutoFit/>
          </a:bodyPr>
          <a:lstStyle/>
          <a:p>
            <a:r>
              <a:rPr lang="en-US" sz="1400" dirty="0" smtClean="0"/>
              <a:t>Kernel size = 30, from = 50, to = 115, threshold = 1 </a:t>
            </a:r>
            <a:endParaRPr lang="en-US" sz="1400" dirty="0"/>
          </a:p>
        </p:txBody>
      </p:sp>
      <p:sp>
        <p:nvSpPr>
          <p:cNvPr id="19" name="Right Arrow 18"/>
          <p:cNvSpPr/>
          <p:nvPr/>
        </p:nvSpPr>
        <p:spPr>
          <a:xfrm>
            <a:off x="3245338" y="4484818"/>
            <a:ext cx="428368" cy="955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53081" y="1335988"/>
            <a:ext cx="3805881" cy="2214520"/>
          </a:xfrm>
          <a:custGeom>
            <a:avLst/>
            <a:gdLst>
              <a:gd name="connsiteX0" fmla="*/ 8238 w 3805881"/>
              <a:gd name="connsiteY0" fmla="*/ 56207 h 2214520"/>
              <a:gd name="connsiteX1" fmla="*/ 8238 w 3805881"/>
              <a:gd name="connsiteY1" fmla="*/ 822326 h 2214520"/>
              <a:gd name="connsiteX2" fmla="*/ 0 w 3805881"/>
              <a:gd name="connsiteY2" fmla="*/ 1291882 h 2214520"/>
              <a:gd name="connsiteX3" fmla="*/ 8238 w 3805881"/>
              <a:gd name="connsiteY3" fmla="*/ 1637871 h 2214520"/>
              <a:gd name="connsiteX4" fmla="*/ 16476 w 3805881"/>
              <a:gd name="connsiteY4" fmla="*/ 1712012 h 2214520"/>
              <a:gd name="connsiteX5" fmla="*/ 24714 w 3805881"/>
              <a:gd name="connsiteY5" fmla="*/ 2082715 h 2214520"/>
              <a:gd name="connsiteX6" fmla="*/ 49427 w 3805881"/>
              <a:gd name="connsiteY6" fmla="*/ 2132142 h 2214520"/>
              <a:gd name="connsiteX7" fmla="*/ 98854 w 3805881"/>
              <a:gd name="connsiteY7" fmla="*/ 2123904 h 2214520"/>
              <a:gd name="connsiteX8" fmla="*/ 123568 w 3805881"/>
              <a:gd name="connsiteY8" fmla="*/ 2115666 h 2214520"/>
              <a:gd name="connsiteX9" fmla="*/ 172995 w 3805881"/>
              <a:gd name="connsiteY9" fmla="*/ 2107428 h 2214520"/>
              <a:gd name="connsiteX10" fmla="*/ 378941 w 3805881"/>
              <a:gd name="connsiteY10" fmla="*/ 2123904 h 2214520"/>
              <a:gd name="connsiteX11" fmla="*/ 428368 w 3805881"/>
              <a:gd name="connsiteY11" fmla="*/ 2140380 h 2214520"/>
              <a:gd name="connsiteX12" fmla="*/ 486033 w 3805881"/>
              <a:gd name="connsiteY12" fmla="*/ 2148617 h 2214520"/>
              <a:gd name="connsiteX13" fmla="*/ 535460 w 3805881"/>
              <a:gd name="connsiteY13" fmla="*/ 2156855 h 2214520"/>
              <a:gd name="connsiteX14" fmla="*/ 642551 w 3805881"/>
              <a:gd name="connsiteY14" fmla="*/ 2165093 h 2214520"/>
              <a:gd name="connsiteX15" fmla="*/ 700216 w 3805881"/>
              <a:gd name="connsiteY15" fmla="*/ 2173331 h 2214520"/>
              <a:gd name="connsiteX16" fmla="*/ 1631092 w 3805881"/>
              <a:gd name="connsiteY16" fmla="*/ 2189807 h 2214520"/>
              <a:gd name="connsiteX17" fmla="*/ 2075935 w 3805881"/>
              <a:gd name="connsiteY17" fmla="*/ 2198044 h 2214520"/>
              <a:gd name="connsiteX18" fmla="*/ 2281881 w 3805881"/>
              <a:gd name="connsiteY18" fmla="*/ 2214520 h 2214520"/>
              <a:gd name="connsiteX19" fmla="*/ 3220995 w 3805881"/>
              <a:gd name="connsiteY19" fmla="*/ 2206282 h 2214520"/>
              <a:gd name="connsiteX20" fmla="*/ 3361038 w 3805881"/>
              <a:gd name="connsiteY20" fmla="*/ 2181569 h 2214520"/>
              <a:gd name="connsiteX21" fmla="*/ 3682314 w 3805881"/>
              <a:gd name="connsiteY21" fmla="*/ 2173331 h 2214520"/>
              <a:gd name="connsiteX22" fmla="*/ 3739978 w 3805881"/>
              <a:gd name="connsiteY22" fmla="*/ 2148617 h 2214520"/>
              <a:gd name="connsiteX23" fmla="*/ 3781168 w 3805881"/>
              <a:gd name="connsiteY23" fmla="*/ 2115666 h 2214520"/>
              <a:gd name="connsiteX24" fmla="*/ 3797643 w 3805881"/>
              <a:gd name="connsiteY24" fmla="*/ 2066239 h 2214520"/>
              <a:gd name="connsiteX25" fmla="*/ 3805881 w 3805881"/>
              <a:gd name="connsiteY25" fmla="*/ 2041526 h 2214520"/>
              <a:gd name="connsiteX26" fmla="*/ 3797643 w 3805881"/>
              <a:gd name="connsiteY26" fmla="*/ 1893244 h 2214520"/>
              <a:gd name="connsiteX27" fmla="*/ 3781168 w 3805881"/>
              <a:gd name="connsiteY27" fmla="*/ 1794390 h 2214520"/>
              <a:gd name="connsiteX28" fmla="*/ 3781168 w 3805881"/>
              <a:gd name="connsiteY28" fmla="*/ 1291882 h 2214520"/>
              <a:gd name="connsiteX29" fmla="*/ 3789405 w 3805881"/>
              <a:gd name="connsiteY29" fmla="*/ 797612 h 2214520"/>
              <a:gd name="connsiteX30" fmla="*/ 3781168 w 3805881"/>
              <a:gd name="connsiteY30" fmla="*/ 352769 h 2214520"/>
              <a:gd name="connsiteX31" fmla="*/ 3764692 w 3805881"/>
              <a:gd name="connsiteY31" fmla="*/ 278628 h 2214520"/>
              <a:gd name="connsiteX32" fmla="*/ 3748216 w 3805881"/>
              <a:gd name="connsiteY32" fmla="*/ 204488 h 2214520"/>
              <a:gd name="connsiteX33" fmla="*/ 3715265 w 3805881"/>
              <a:gd name="connsiteY33" fmla="*/ 130347 h 2214520"/>
              <a:gd name="connsiteX34" fmla="*/ 3665838 w 3805881"/>
              <a:gd name="connsiteY34" fmla="*/ 105634 h 2214520"/>
              <a:gd name="connsiteX35" fmla="*/ 3591697 w 3805881"/>
              <a:gd name="connsiteY35" fmla="*/ 72682 h 2214520"/>
              <a:gd name="connsiteX36" fmla="*/ 3566984 w 3805881"/>
              <a:gd name="connsiteY36" fmla="*/ 64444 h 2214520"/>
              <a:gd name="connsiteX37" fmla="*/ 3517557 w 3805881"/>
              <a:gd name="connsiteY37" fmla="*/ 72682 h 2214520"/>
              <a:gd name="connsiteX38" fmla="*/ 3492843 w 3805881"/>
              <a:gd name="connsiteY38" fmla="*/ 80920 h 2214520"/>
              <a:gd name="connsiteX39" fmla="*/ 3459892 w 3805881"/>
              <a:gd name="connsiteY39" fmla="*/ 130347 h 2214520"/>
              <a:gd name="connsiteX40" fmla="*/ 3435178 w 3805881"/>
              <a:gd name="connsiteY40" fmla="*/ 253915 h 2214520"/>
              <a:gd name="connsiteX41" fmla="*/ 3435178 w 3805881"/>
              <a:gd name="connsiteY41" fmla="*/ 698758 h 2214520"/>
              <a:gd name="connsiteX42" fmla="*/ 3418703 w 3805881"/>
              <a:gd name="connsiteY42" fmla="*/ 995320 h 2214520"/>
              <a:gd name="connsiteX43" fmla="*/ 3410465 w 3805881"/>
              <a:gd name="connsiteY43" fmla="*/ 1151839 h 2214520"/>
              <a:gd name="connsiteX44" fmla="*/ 3402227 w 3805881"/>
              <a:gd name="connsiteY44" fmla="*/ 1176553 h 2214520"/>
              <a:gd name="connsiteX45" fmla="*/ 3393989 w 3805881"/>
              <a:gd name="connsiteY45" fmla="*/ 1497828 h 2214520"/>
              <a:gd name="connsiteX46" fmla="*/ 3377514 w 3805881"/>
              <a:gd name="connsiteY46" fmla="*/ 1654347 h 2214520"/>
              <a:gd name="connsiteX47" fmla="*/ 3361038 w 3805881"/>
              <a:gd name="connsiteY47" fmla="*/ 1712012 h 2214520"/>
              <a:gd name="connsiteX48" fmla="*/ 3344562 w 3805881"/>
              <a:gd name="connsiteY48" fmla="*/ 1761439 h 2214520"/>
              <a:gd name="connsiteX49" fmla="*/ 3336324 w 3805881"/>
              <a:gd name="connsiteY49" fmla="*/ 1786153 h 2214520"/>
              <a:gd name="connsiteX50" fmla="*/ 3328087 w 3805881"/>
              <a:gd name="connsiteY50" fmla="*/ 1810866 h 2214520"/>
              <a:gd name="connsiteX51" fmla="*/ 3303373 w 3805881"/>
              <a:gd name="connsiteY51" fmla="*/ 1827342 h 2214520"/>
              <a:gd name="connsiteX52" fmla="*/ 3295135 w 3805881"/>
              <a:gd name="connsiteY52" fmla="*/ 1852055 h 2214520"/>
              <a:gd name="connsiteX53" fmla="*/ 3270422 w 3805881"/>
              <a:gd name="connsiteY53" fmla="*/ 1868531 h 2214520"/>
              <a:gd name="connsiteX54" fmla="*/ 3179805 w 3805881"/>
              <a:gd name="connsiteY54" fmla="*/ 1893244 h 2214520"/>
              <a:gd name="connsiteX55" fmla="*/ 2998573 w 3805881"/>
              <a:gd name="connsiteY55" fmla="*/ 1909720 h 2214520"/>
              <a:gd name="connsiteX56" fmla="*/ 2932670 w 3805881"/>
              <a:gd name="connsiteY56" fmla="*/ 1917958 h 2214520"/>
              <a:gd name="connsiteX57" fmla="*/ 2677297 w 3805881"/>
              <a:gd name="connsiteY57" fmla="*/ 1926196 h 2214520"/>
              <a:gd name="connsiteX58" fmla="*/ 2405449 w 3805881"/>
              <a:gd name="connsiteY58" fmla="*/ 1926196 h 2214520"/>
              <a:gd name="connsiteX59" fmla="*/ 1614616 w 3805881"/>
              <a:gd name="connsiteY59" fmla="*/ 1909720 h 2214520"/>
              <a:gd name="connsiteX60" fmla="*/ 1433384 w 3805881"/>
              <a:gd name="connsiteY60" fmla="*/ 1901482 h 2214520"/>
              <a:gd name="connsiteX61" fmla="*/ 1285103 w 3805881"/>
              <a:gd name="connsiteY61" fmla="*/ 1893244 h 2214520"/>
              <a:gd name="connsiteX62" fmla="*/ 914400 w 3805881"/>
              <a:gd name="connsiteY62" fmla="*/ 1885007 h 2214520"/>
              <a:gd name="connsiteX63" fmla="*/ 823784 w 3805881"/>
              <a:gd name="connsiteY63" fmla="*/ 1868531 h 2214520"/>
              <a:gd name="connsiteX64" fmla="*/ 757881 w 3805881"/>
              <a:gd name="connsiteY64" fmla="*/ 1852055 h 2214520"/>
              <a:gd name="connsiteX65" fmla="*/ 708454 w 3805881"/>
              <a:gd name="connsiteY65" fmla="*/ 1843817 h 2214520"/>
              <a:gd name="connsiteX66" fmla="*/ 659027 w 3805881"/>
              <a:gd name="connsiteY66" fmla="*/ 1827342 h 2214520"/>
              <a:gd name="connsiteX67" fmla="*/ 593124 w 3805881"/>
              <a:gd name="connsiteY67" fmla="*/ 1786153 h 2214520"/>
              <a:gd name="connsiteX68" fmla="*/ 543697 w 3805881"/>
              <a:gd name="connsiteY68" fmla="*/ 1769677 h 2214520"/>
              <a:gd name="connsiteX69" fmla="*/ 494270 w 3805881"/>
              <a:gd name="connsiteY69" fmla="*/ 1736726 h 2214520"/>
              <a:gd name="connsiteX70" fmla="*/ 453081 w 3805881"/>
              <a:gd name="connsiteY70" fmla="*/ 1687298 h 2214520"/>
              <a:gd name="connsiteX71" fmla="*/ 436605 w 3805881"/>
              <a:gd name="connsiteY71" fmla="*/ 1637871 h 2214520"/>
              <a:gd name="connsiteX72" fmla="*/ 428368 w 3805881"/>
              <a:gd name="connsiteY72" fmla="*/ 1613158 h 2214520"/>
              <a:gd name="connsiteX73" fmla="*/ 411892 w 3805881"/>
              <a:gd name="connsiteY73" fmla="*/ 1580207 h 2214520"/>
              <a:gd name="connsiteX74" fmla="*/ 403654 w 3805881"/>
              <a:gd name="connsiteY74" fmla="*/ 1547255 h 2214520"/>
              <a:gd name="connsiteX75" fmla="*/ 387178 w 3805881"/>
              <a:gd name="connsiteY75" fmla="*/ 1497828 h 2214520"/>
              <a:gd name="connsiteX76" fmla="*/ 378941 w 3805881"/>
              <a:gd name="connsiteY76" fmla="*/ 1440163 h 2214520"/>
              <a:gd name="connsiteX77" fmla="*/ 370703 w 3805881"/>
              <a:gd name="connsiteY77" fmla="*/ 1415450 h 2214520"/>
              <a:gd name="connsiteX78" fmla="*/ 354227 w 3805881"/>
              <a:gd name="connsiteY78" fmla="*/ 1217742 h 2214520"/>
              <a:gd name="connsiteX79" fmla="*/ 345989 w 3805881"/>
              <a:gd name="connsiteY79" fmla="*/ 591666 h 2214520"/>
              <a:gd name="connsiteX80" fmla="*/ 337751 w 3805881"/>
              <a:gd name="connsiteY80" fmla="*/ 113871 h 2214520"/>
              <a:gd name="connsiteX81" fmla="*/ 304800 w 3805881"/>
              <a:gd name="connsiteY81" fmla="*/ 64444 h 2214520"/>
              <a:gd name="connsiteX82" fmla="*/ 172995 w 3805881"/>
              <a:gd name="connsiteY82" fmla="*/ 39731 h 2214520"/>
              <a:gd name="connsiteX83" fmla="*/ 82378 w 3805881"/>
              <a:gd name="connsiteY83" fmla="*/ 47969 h 2214520"/>
              <a:gd name="connsiteX84" fmla="*/ 41189 w 3805881"/>
              <a:gd name="connsiteY84" fmla="*/ 56207 h 2214520"/>
              <a:gd name="connsiteX85" fmla="*/ 8238 w 3805881"/>
              <a:gd name="connsiteY85" fmla="*/ 56207 h 22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05881" h="2214520">
                <a:moveTo>
                  <a:pt x="8238" y="56207"/>
                </a:moveTo>
                <a:cubicBezTo>
                  <a:pt x="2746" y="183894"/>
                  <a:pt x="8238" y="-228171"/>
                  <a:pt x="8238" y="822326"/>
                </a:cubicBezTo>
                <a:cubicBezTo>
                  <a:pt x="8238" y="978869"/>
                  <a:pt x="2746" y="1135363"/>
                  <a:pt x="0" y="1291882"/>
                </a:cubicBezTo>
                <a:cubicBezTo>
                  <a:pt x="2746" y="1407212"/>
                  <a:pt x="3717" y="1522597"/>
                  <a:pt x="8238" y="1637871"/>
                </a:cubicBezTo>
                <a:cubicBezTo>
                  <a:pt x="9212" y="1662718"/>
                  <a:pt x="15556" y="1687163"/>
                  <a:pt x="16476" y="1712012"/>
                </a:cubicBezTo>
                <a:cubicBezTo>
                  <a:pt x="21051" y="1835525"/>
                  <a:pt x="19569" y="1959224"/>
                  <a:pt x="24714" y="2082715"/>
                </a:cubicBezTo>
                <a:cubicBezTo>
                  <a:pt x="25472" y="2100906"/>
                  <a:pt x="40232" y="2118350"/>
                  <a:pt x="49427" y="2132142"/>
                </a:cubicBezTo>
                <a:cubicBezTo>
                  <a:pt x="65903" y="2129396"/>
                  <a:pt x="82549" y="2127527"/>
                  <a:pt x="98854" y="2123904"/>
                </a:cubicBezTo>
                <a:cubicBezTo>
                  <a:pt x="107331" y="2122020"/>
                  <a:pt x="115091" y="2117550"/>
                  <a:pt x="123568" y="2115666"/>
                </a:cubicBezTo>
                <a:cubicBezTo>
                  <a:pt x="139873" y="2112043"/>
                  <a:pt x="156519" y="2110174"/>
                  <a:pt x="172995" y="2107428"/>
                </a:cubicBezTo>
                <a:cubicBezTo>
                  <a:pt x="194693" y="2108784"/>
                  <a:pt x="337262" y="2115568"/>
                  <a:pt x="378941" y="2123904"/>
                </a:cubicBezTo>
                <a:cubicBezTo>
                  <a:pt x="395971" y="2127310"/>
                  <a:pt x="411176" y="2137924"/>
                  <a:pt x="428368" y="2140380"/>
                </a:cubicBezTo>
                <a:lnTo>
                  <a:pt x="486033" y="2148617"/>
                </a:lnTo>
                <a:cubicBezTo>
                  <a:pt x="502542" y="2151157"/>
                  <a:pt x="518849" y="2155106"/>
                  <a:pt x="535460" y="2156855"/>
                </a:cubicBezTo>
                <a:cubicBezTo>
                  <a:pt x="571066" y="2160603"/>
                  <a:pt x="606926" y="2161530"/>
                  <a:pt x="642551" y="2165093"/>
                </a:cubicBezTo>
                <a:cubicBezTo>
                  <a:pt x="661871" y="2167025"/>
                  <a:pt x="680833" y="2172191"/>
                  <a:pt x="700216" y="2173331"/>
                </a:cubicBezTo>
                <a:cubicBezTo>
                  <a:pt x="949067" y="2187970"/>
                  <a:pt x="1515579" y="2188157"/>
                  <a:pt x="1631092" y="2189807"/>
                </a:cubicBezTo>
                <a:lnTo>
                  <a:pt x="2075935" y="2198044"/>
                </a:lnTo>
                <a:cubicBezTo>
                  <a:pt x="2132046" y="2203655"/>
                  <a:pt x="2231515" y="2214520"/>
                  <a:pt x="2281881" y="2214520"/>
                </a:cubicBezTo>
                <a:lnTo>
                  <a:pt x="3220995" y="2206282"/>
                </a:lnTo>
                <a:cubicBezTo>
                  <a:pt x="3288471" y="2183791"/>
                  <a:pt x="3271856" y="2185136"/>
                  <a:pt x="3361038" y="2181569"/>
                </a:cubicBezTo>
                <a:cubicBezTo>
                  <a:pt x="3468080" y="2177287"/>
                  <a:pt x="3575222" y="2176077"/>
                  <a:pt x="3682314" y="2173331"/>
                </a:cubicBezTo>
                <a:cubicBezTo>
                  <a:pt x="3699483" y="2167608"/>
                  <a:pt x="3726405" y="2159928"/>
                  <a:pt x="3739978" y="2148617"/>
                </a:cubicBezTo>
                <a:cubicBezTo>
                  <a:pt x="3789659" y="2107216"/>
                  <a:pt x="3722163" y="2135334"/>
                  <a:pt x="3781168" y="2115666"/>
                </a:cubicBezTo>
                <a:lnTo>
                  <a:pt x="3797643" y="2066239"/>
                </a:lnTo>
                <a:lnTo>
                  <a:pt x="3805881" y="2041526"/>
                </a:lnTo>
                <a:cubicBezTo>
                  <a:pt x="3803135" y="1992099"/>
                  <a:pt x="3802569" y="1942502"/>
                  <a:pt x="3797643" y="1893244"/>
                </a:cubicBezTo>
                <a:cubicBezTo>
                  <a:pt x="3794319" y="1860004"/>
                  <a:pt x="3781168" y="1794390"/>
                  <a:pt x="3781168" y="1794390"/>
                </a:cubicBezTo>
                <a:cubicBezTo>
                  <a:pt x="3763472" y="1546653"/>
                  <a:pt x="3772983" y="1729810"/>
                  <a:pt x="3781168" y="1291882"/>
                </a:cubicBezTo>
                <a:cubicBezTo>
                  <a:pt x="3784247" y="1127131"/>
                  <a:pt x="3786659" y="962369"/>
                  <a:pt x="3789405" y="797612"/>
                </a:cubicBezTo>
                <a:cubicBezTo>
                  <a:pt x="3786659" y="649331"/>
                  <a:pt x="3786192" y="500990"/>
                  <a:pt x="3781168" y="352769"/>
                </a:cubicBezTo>
                <a:cubicBezTo>
                  <a:pt x="3780671" y="338112"/>
                  <a:pt x="3768271" y="294732"/>
                  <a:pt x="3764692" y="278628"/>
                </a:cubicBezTo>
                <a:cubicBezTo>
                  <a:pt x="3757972" y="248387"/>
                  <a:pt x="3756827" y="233193"/>
                  <a:pt x="3748216" y="204488"/>
                </a:cubicBezTo>
                <a:cubicBezTo>
                  <a:pt x="3741224" y="181181"/>
                  <a:pt x="3734183" y="149265"/>
                  <a:pt x="3715265" y="130347"/>
                </a:cubicBezTo>
                <a:cubicBezTo>
                  <a:pt x="3699295" y="114377"/>
                  <a:pt x="3685939" y="112334"/>
                  <a:pt x="3665838" y="105634"/>
                </a:cubicBezTo>
                <a:cubicBezTo>
                  <a:pt x="3626674" y="79524"/>
                  <a:pt x="3650517" y="92289"/>
                  <a:pt x="3591697" y="72682"/>
                </a:cubicBezTo>
                <a:lnTo>
                  <a:pt x="3566984" y="64444"/>
                </a:lnTo>
                <a:cubicBezTo>
                  <a:pt x="3550508" y="67190"/>
                  <a:pt x="3533862" y="69059"/>
                  <a:pt x="3517557" y="72682"/>
                </a:cubicBezTo>
                <a:cubicBezTo>
                  <a:pt x="3509080" y="74566"/>
                  <a:pt x="3498983" y="74780"/>
                  <a:pt x="3492843" y="80920"/>
                </a:cubicBezTo>
                <a:cubicBezTo>
                  <a:pt x="3478841" y="94922"/>
                  <a:pt x="3459892" y="130347"/>
                  <a:pt x="3459892" y="130347"/>
                </a:cubicBezTo>
                <a:cubicBezTo>
                  <a:pt x="3435553" y="203364"/>
                  <a:pt x="3445334" y="162513"/>
                  <a:pt x="3435178" y="253915"/>
                </a:cubicBezTo>
                <a:cubicBezTo>
                  <a:pt x="3464827" y="431807"/>
                  <a:pt x="3445836" y="299074"/>
                  <a:pt x="3435178" y="698758"/>
                </a:cubicBezTo>
                <a:cubicBezTo>
                  <a:pt x="3429394" y="915671"/>
                  <a:pt x="3434004" y="857617"/>
                  <a:pt x="3418703" y="995320"/>
                </a:cubicBezTo>
                <a:cubicBezTo>
                  <a:pt x="3415957" y="1047493"/>
                  <a:pt x="3415195" y="1099808"/>
                  <a:pt x="3410465" y="1151839"/>
                </a:cubicBezTo>
                <a:cubicBezTo>
                  <a:pt x="3409679" y="1160487"/>
                  <a:pt x="3402640" y="1167879"/>
                  <a:pt x="3402227" y="1176553"/>
                </a:cubicBezTo>
                <a:cubicBezTo>
                  <a:pt x="3397131" y="1283559"/>
                  <a:pt x="3399523" y="1390844"/>
                  <a:pt x="3393989" y="1497828"/>
                </a:cubicBezTo>
                <a:cubicBezTo>
                  <a:pt x="3391279" y="1550219"/>
                  <a:pt x="3394104" y="1604578"/>
                  <a:pt x="3377514" y="1654347"/>
                </a:cubicBezTo>
                <a:cubicBezTo>
                  <a:pt x="3349825" y="1737413"/>
                  <a:pt x="3392074" y="1608560"/>
                  <a:pt x="3361038" y="1712012"/>
                </a:cubicBezTo>
                <a:cubicBezTo>
                  <a:pt x="3356048" y="1728646"/>
                  <a:pt x="3350054" y="1744963"/>
                  <a:pt x="3344562" y="1761439"/>
                </a:cubicBezTo>
                <a:lnTo>
                  <a:pt x="3336324" y="1786153"/>
                </a:lnTo>
                <a:cubicBezTo>
                  <a:pt x="3333578" y="1794391"/>
                  <a:pt x="3335312" y="1806049"/>
                  <a:pt x="3328087" y="1810866"/>
                </a:cubicBezTo>
                <a:lnTo>
                  <a:pt x="3303373" y="1827342"/>
                </a:lnTo>
                <a:cubicBezTo>
                  <a:pt x="3300627" y="1835580"/>
                  <a:pt x="3300559" y="1845274"/>
                  <a:pt x="3295135" y="1852055"/>
                </a:cubicBezTo>
                <a:cubicBezTo>
                  <a:pt x="3288950" y="1859786"/>
                  <a:pt x="3279018" y="1863619"/>
                  <a:pt x="3270422" y="1868531"/>
                </a:cubicBezTo>
                <a:cubicBezTo>
                  <a:pt x="3228490" y="1892492"/>
                  <a:pt x="3236366" y="1885165"/>
                  <a:pt x="3179805" y="1893244"/>
                </a:cubicBezTo>
                <a:cubicBezTo>
                  <a:pt x="3103257" y="1918761"/>
                  <a:pt x="3177425" y="1896471"/>
                  <a:pt x="2998573" y="1909720"/>
                </a:cubicBezTo>
                <a:cubicBezTo>
                  <a:pt x="2976495" y="1911355"/>
                  <a:pt x="2954780" y="1916824"/>
                  <a:pt x="2932670" y="1917958"/>
                </a:cubicBezTo>
                <a:cubicBezTo>
                  <a:pt x="2847613" y="1922320"/>
                  <a:pt x="2762421" y="1923450"/>
                  <a:pt x="2677297" y="1926196"/>
                </a:cubicBezTo>
                <a:cubicBezTo>
                  <a:pt x="2558379" y="1949980"/>
                  <a:pt x="2662673" y="1932419"/>
                  <a:pt x="2405449" y="1926196"/>
                </a:cubicBezTo>
                <a:lnTo>
                  <a:pt x="1614616" y="1909720"/>
                </a:lnTo>
                <a:lnTo>
                  <a:pt x="1433384" y="1901482"/>
                </a:lnTo>
                <a:cubicBezTo>
                  <a:pt x="1383943" y="1899010"/>
                  <a:pt x="1334581" y="1894815"/>
                  <a:pt x="1285103" y="1893244"/>
                </a:cubicBezTo>
                <a:lnTo>
                  <a:pt x="914400" y="1885007"/>
                </a:lnTo>
                <a:cubicBezTo>
                  <a:pt x="863987" y="1868202"/>
                  <a:pt x="910279" y="1881838"/>
                  <a:pt x="823784" y="1868531"/>
                </a:cubicBezTo>
                <a:cubicBezTo>
                  <a:pt x="708076" y="1850729"/>
                  <a:pt x="836813" y="1869596"/>
                  <a:pt x="757881" y="1852055"/>
                </a:cubicBezTo>
                <a:cubicBezTo>
                  <a:pt x="741576" y="1848432"/>
                  <a:pt x="724658" y="1847868"/>
                  <a:pt x="708454" y="1843817"/>
                </a:cubicBezTo>
                <a:cubicBezTo>
                  <a:pt x="691606" y="1839605"/>
                  <a:pt x="659027" y="1827342"/>
                  <a:pt x="659027" y="1827342"/>
                </a:cubicBezTo>
                <a:cubicBezTo>
                  <a:pt x="630696" y="1806093"/>
                  <a:pt x="625437" y="1799078"/>
                  <a:pt x="593124" y="1786153"/>
                </a:cubicBezTo>
                <a:cubicBezTo>
                  <a:pt x="576999" y="1779703"/>
                  <a:pt x="543697" y="1769677"/>
                  <a:pt x="543697" y="1769677"/>
                </a:cubicBezTo>
                <a:cubicBezTo>
                  <a:pt x="527221" y="1758693"/>
                  <a:pt x="505253" y="1753202"/>
                  <a:pt x="494270" y="1736726"/>
                </a:cubicBezTo>
                <a:cubicBezTo>
                  <a:pt x="471333" y="1702318"/>
                  <a:pt x="484796" y="1719013"/>
                  <a:pt x="453081" y="1687298"/>
                </a:cubicBezTo>
                <a:lnTo>
                  <a:pt x="436605" y="1637871"/>
                </a:lnTo>
                <a:cubicBezTo>
                  <a:pt x="433859" y="1629633"/>
                  <a:pt x="432251" y="1620924"/>
                  <a:pt x="428368" y="1613158"/>
                </a:cubicBezTo>
                <a:lnTo>
                  <a:pt x="411892" y="1580207"/>
                </a:lnTo>
                <a:cubicBezTo>
                  <a:pt x="409146" y="1569223"/>
                  <a:pt x="406907" y="1558100"/>
                  <a:pt x="403654" y="1547255"/>
                </a:cubicBezTo>
                <a:cubicBezTo>
                  <a:pt x="398664" y="1530621"/>
                  <a:pt x="387178" y="1497828"/>
                  <a:pt x="387178" y="1497828"/>
                </a:cubicBezTo>
                <a:cubicBezTo>
                  <a:pt x="384432" y="1478606"/>
                  <a:pt x="382749" y="1459203"/>
                  <a:pt x="378941" y="1440163"/>
                </a:cubicBezTo>
                <a:cubicBezTo>
                  <a:pt x="377238" y="1431648"/>
                  <a:pt x="372023" y="1424032"/>
                  <a:pt x="370703" y="1415450"/>
                </a:cubicBezTo>
                <a:cubicBezTo>
                  <a:pt x="364264" y="1373599"/>
                  <a:pt x="356563" y="1250439"/>
                  <a:pt x="354227" y="1217742"/>
                </a:cubicBezTo>
                <a:cubicBezTo>
                  <a:pt x="351481" y="1009050"/>
                  <a:pt x="349104" y="800353"/>
                  <a:pt x="345989" y="591666"/>
                </a:cubicBezTo>
                <a:cubicBezTo>
                  <a:pt x="343612" y="432395"/>
                  <a:pt x="350158" y="272676"/>
                  <a:pt x="337751" y="113871"/>
                </a:cubicBezTo>
                <a:cubicBezTo>
                  <a:pt x="336209" y="94130"/>
                  <a:pt x="324010" y="69246"/>
                  <a:pt x="304800" y="64444"/>
                </a:cubicBezTo>
                <a:cubicBezTo>
                  <a:pt x="217420" y="42600"/>
                  <a:pt x="261366" y="50778"/>
                  <a:pt x="172995" y="39731"/>
                </a:cubicBezTo>
                <a:cubicBezTo>
                  <a:pt x="142789" y="42477"/>
                  <a:pt x="112474" y="44207"/>
                  <a:pt x="82378" y="47969"/>
                </a:cubicBezTo>
                <a:cubicBezTo>
                  <a:pt x="68485" y="49706"/>
                  <a:pt x="54857" y="53170"/>
                  <a:pt x="41189" y="56207"/>
                </a:cubicBezTo>
                <a:cubicBezTo>
                  <a:pt x="30137" y="58663"/>
                  <a:pt x="13730" y="-71480"/>
                  <a:pt x="8238" y="5620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019521" y="1465104"/>
            <a:ext cx="3631044" cy="2112788"/>
          </a:xfrm>
          <a:custGeom>
            <a:avLst/>
            <a:gdLst>
              <a:gd name="connsiteX0" fmla="*/ 8238 w 3805881"/>
              <a:gd name="connsiteY0" fmla="*/ 56207 h 2214520"/>
              <a:gd name="connsiteX1" fmla="*/ 8238 w 3805881"/>
              <a:gd name="connsiteY1" fmla="*/ 822326 h 2214520"/>
              <a:gd name="connsiteX2" fmla="*/ 0 w 3805881"/>
              <a:gd name="connsiteY2" fmla="*/ 1291882 h 2214520"/>
              <a:gd name="connsiteX3" fmla="*/ 8238 w 3805881"/>
              <a:gd name="connsiteY3" fmla="*/ 1637871 h 2214520"/>
              <a:gd name="connsiteX4" fmla="*/ 16476 w 3805881"/>
              <a:gd name="connsiteY4" fmla="*/ 1712012 h 2214520"/>
              <a:gd name="connsiteX5" fmla="*/ 24714 w 3805881"/>
              <a:gd name="connsiteY5" fmla="*/ 2082715 h 2214520"/>
              <a:gd name="connsiteX6" fmla="*/ 49427 w 3805881"/>
              <a:gd name="connsiteY6" fmla="*/ 2132142 h 2214520"/>
              <a:gd name="connsiteX7" fmla="*/ 98854 w 3805881"/>
              <a:gd name="connsiteY7" fmla="*/ 2123904 h 2214520"/>
              <a:gd name="connsiteX8" fmla="*/ 123568 w 3805881"/>
              <a:gd name="connsiteY8" fmla="*/ 2115666 h 2214520"/>
              <a:gd name="connsiteX9" fmla="*/ 172995 w 3805881"/>
              <a:gd name="connsiteY9" fmla="*/ 2107428 h 2214520"/>
              <a:gd name="connsiteX10" fmla="*/ 378941 w 3805881"/>
              <a:gd name="connsiteY10" fmla="*/ 2123904 h 2214520"/>
              <a:gd name="connsiteX11" fmla="*/ 428368 w 3805881"/>
              <a:gd name="connsiteY11" fmla="*/ 2140380 h 2214520"/>
              <a:gd name="connsiteX12" fmla="*/ 486033 w 3805881"/>
              <a:gd name="connsiteY12" fmla="*/ 2148617 h 2214520"/>
              <a:gd name="connsiteX13" fmla="*/ 535460 w 3805881"/>
              <a:gd name="connsiteY13" fmla="*/ 2156855 h 2214520"/>
              <a:gd name="connsiteX14" fmla="*/ 642551 w 3805881"/>
              <a:gd name="connsiteY14" fmla="*/ 2165093 h 2214520"/>
              <a:gd name="connsiteX15" fmla="*/ 700216 w 3805881"/>
              <a:gd name="connsiteY15" fmla="*/ 2173331 h 2214520"/>
              <a:gd name="connsiteX16" fmla="*/ 1631092 w 3805881"/>
              <a:gd name="connsiteY16" fmla="*/ 2189807 h 2214520"/>
              <a:gd name="connsiteX17" fmla="*/ 2075935 w 3805881"/>
              <a:gd name="connsiteY17" fmla="*/ 2198044 h 2214520"/>
              <a:gd name="connsiteX18" fmla="*/ 2281881 w 3805881"/>
              <a:gd name="connsiteY18" fmla="*/ 2214520 h 2214520"/>
              <a:gd name="connsiteX19" fmla="*/ 3220995 w 3805881"/>
              <a:gd name="connsiteY19" fmla="*/ 2206282 h 2214520"/>
              <a:gd name="connsiteX20" fmla="*/ 3361038 w 3805881"/>
              <a:gd name="connsiteY20" fmla="*/ 2181569 h 2214520"/>
              <a:gd name="connsiteX21" fmla="*/ 3682314 w 3805881"/>
              <a:gd name="connsiteY21" fmla="*/ 2173331 h 2214520"/>
              <a:gd name="connsiteX22" fmla="*/ 3739978 w 3805881"/>
              <a:gd name="connsiteY22" fmla="*/ 2148617 h 2214520"/>
              <a:gd name="connsiteX23" fmla="*/ 3781168 w 3805881"/>
              <a:gd name="connsiteY23" fmla="*/ 2115666 h 2214520"/>
              <a:gd name="connsiteX24" fmla="*/ 3797643 w 3805881"/>
              <a:gd name="connsiteY24" fmla="*/ 2066239 h 2214520"/>
              <a:gd name="connsiteX25" fmla="*/ 3805881 w 3805881"/>
              <a:gd name="connsiteY25" fmla="*/ 2041526 h 2214520"/>
              <a:gd name="connsiteX26" fmla="*/ 3797643 w 3805881"/>
              <a:gd name="connsiteY26" fmla="*/ 1893244 h 2214520"/>
              <a:gd name="connsiteX27" fmla="*/ 3781168 w 3805881"/>
              <a:gd name="connsiteY27" fmla="*/ 1794390 h 2214520"/>
              <a:gd name="connsiteX28" fmla="*/ 3781168 w 3805881"/>
              <a:gd name="connsiteY28" fmla="*/ 1291882 h 2214520"/>
              <a:gd name="connsiteX29" fmla="*/ 3789405 w 3805881"/>
              <a:gd name="connsiteY29" fmla="*/ 797612 h 2214520"/>
              <a:gd name="connsiteX30" fmla="*/ 3781168 w 3805881"/>
              <a:gd name="connsiteY30" fmla="*/ 352769 h 2214520"/>
              <a:gd name="connsiteX31" fmla="*/ 3764692 w 3805881"/>
              <a:gd name="connsiteY31" fmla="*/ 278628 h 2214520"/>
              <a:gd name="connsiteX32" fmla="*/ 3748216 w 3805881"/>
              <a:gd name="connsiteY32" fmla="*/ 204488 h 2214520"/>
              <a:gd name="connsiteX33" fmla="*/ 3715265 w 3805881"/>
              <a:gd name="connsiteY33" fmla="*/ 130347 h 2214520"/>
              <a:gd name="connsiteX34" fmla="*/ 3665838 w 3805881"/>
              <a:gd name="connsiteY34" fmla="*/ 105634 h 2214520"/>
              <a:gd name="connsiteX35" fmla="*/ 3591697 w 3805881"/>
              <a:gd name="connsiteY35" fmla="*/ 72682 h 2214520"/>
              <a:gd name="connsiteX36" fmla="*/ 3566984 w 3805881"/>
              <a:gd name="connsiteY36" fmla="*/ 64444 h 2214520"/>
              <a:gd name="connsiteX37" fmla="*/ 3517557 w 3805881"/>
              <a:gd name="connsiteY37" fmla="*/ 72682 h 2214520"/>
              <a:gd name="connsiteX38" fmla="*/ 3492843 w 3805881"/>
              <a:gd name="connsiteY38" fmla="*/ 80920 h 2214520"/>
              <a:gd name="connsiteX39" fmla="*/ 3459892 w 3805881"/>
              <a:gd name="connsiteY39" fmla="*/ 130347 h 2214520"/>
              <a:gd name="connsiteX40" fmla="*/ 3435178 w 3805881"/>
              <a:gd name="connsiteY40" fmla="*/ 253915 h 2214520"/>
              <a:gd name="connsiteX41" fmla="*/ 3435178 w 3805881"/>
              <a:gd name="connsiteY41" fmla="*/ 698758 h 2214520"/>
              <a:gd name="connsiteX42" fmla="*/ 3418703 w 3805881"/>
              <a:gd name="connsiteY42" fmla="*/ 995320 h 2214520"/>
              <a:gd name="connsiteX43" fmla="*/ 3410465 w 3805881"/>
              <a:gd name="connsiteY43" fmla="*/ 1151839 h 2214520"/>
              <a:gd name="connsiteX44" fmla="*/ 3402227 w 3805881"/>
              <a:gd name="connsiteY44" fmla="*/ 1176553 h 2214520"/>
              <a:gd name="connsiteX45" fmla="*/ 3393989 w 3805881"/>
              <a:gd name="connsiteY45" fmla="*/ 1497828 h 2214520"/>
              <a:gd name="connsiteX46" fmla="*/ 3377514 w 3805881"/>
              <a:gd name="connsiteY46" fmla="*/ 1654347 h 2214520"/>
              <a:gd name="connsiteX47" fmla="*/ 3361038 w 3805881"/>
              <a:gd name="connsiteY47" fmla="*/ 1712012 h 2214520"/>
              <a:gd name="connsiteX48" fmla="*/ 3344562 w 3805881"/>
              <a:gd name="connsiteY48" fmla="*/ 1761439 h 2214520"/>
              <a:gd name="connsiteX49" fmla="*/ 3336324 w 3805881"/>
              <a:gd name="connsiteY49" fmla="*/ 1786153 h 2214520"/>
              <a:gd name="connsiteX50" fmla="*/ 3328087 w 3805881"/>
              <a:gd name="connsiteY50" fmla="*/ 1810866 h 2214520"/>
              <a:gd name="connsiteX51" fmla="*/ 3303373 w 3805881"/>
              <a:gd name="connsiteY51" fmla="*/ 1827342 h 2214520"/>
              <a:gd name="connsiteX52" fmla="*/ 3295135 w 3805881"/>
              <a:gd name="connsiteY52" fmla="*/ 1852055 h 2214520"/>
              <a:gd name="connsiteX53" fmla="*/ 3270422 w 3805881"/>
              <a:gd name="connsiteY53" fmla="*/ 1868531 h 2214520"/>
              <a:gd name="connsiteX54" fmla="*/ 3179805 w 3805881"/>
              <a:gd name="connsiteY54" fmla="*/ 1893244 h 2214520"/>
              <a:gd name="connsiteX55" fmla="*/ 2998573 w 3805881"/>
              <a:gd name="connsiteY55" fmla="*/ 1909720 h 2214520"/>
              <a:gd name="connsiteX56" fmla="*/ 2932670 w 3805881"/>
              <a:gd name="connsiteY56" fmla="*/ 1917958 h 2214520"/>
              <a:gd name="connsiteX57" fmla="*/ 2677297 w 3805881"/>
              <a:gd name="connsiteY57" fmla="*/ 1926196 h 2214520"/>
              <a:gd name="connsiteX58" fmla="*/ 2405449 w 3805881"/>
              <a:gd name="connsiteY58" fmla="*/ 1926196 h 2214520"/>
              <a:gd name="connsiteX59" fmla="*/ 1614616 w 3805881"/>
              <a:gd name="connsiteY59" fmla="*/ 1909720 h 2214520"/>
              <a:gd name="connsiteX60" fmla="*/ 1433384 w 3805881"/>
              <a:gd name="connsiteY60" fmla="*/ 1901482 h 2214520"/>
              <a:gd name="connsiteX61" fmla="*/ 1285103 w 3805881"/>
              <a:gd name="connsiteY61" fmla="*/ 1893244 h 2214520"/>
              <a:gd name="connsiteX62" fmla="*/ 914400 w 3805881"/>
              <a:gd name="connsiteY62" fmla="*/ 1885007 h 2214520"/>
              <a:gd name="connsiteX63" fmla="*/ 823784 w 3805881"/>
              <a:gd name="connsiteY63" fmla="*/ 1868531 h 2214520"/>
              <a:gd name="connsiteX64" fmla="*/ 757881 w 3805881"/>
              <a:gd name="connsiteY64" fmla="*/ 1852055 h 2214520"/>
              <a:gd name="connsiteX65" fmla="*/ 708454 w 3805881"/>
              <a:gd name="connsiteY65" fmla="*/ 1843817 h 2214520"/>
              <a:gd name="connsiteX66" fmla="*/ 659027 w 3805881"/>
              <a:gd name="connsiteY66" fmla="*/ 1827342 h 2214520"/>
              <a:gd name="connsiteX67" fmla="*/ 593124 w 3805881"/>
              <a:gd name="connsiteY67" fmla="*/ 1786153 h 2214520"/>
              <a:gd name="connsiteX68" fmla="*/ 543697 w 3805881"/>
              <a:gd name="connsiteY68" fmla="*/ 1769677 h 2214520"/>
              <a:gd name="connsiteX69" fmla="*/ 494270 w 3805881"/>
              <a:gd name="connsiteY69" fmla="*/ 1736726 h 2214520"/>
              <a:gd name="connsiteX70" fmla="*/ 453081 w 3805881"/>
              <a:gd name="connsiteY70" fmla="*/ 1687298 h 2214520"/>
              <a:gd name="connsiteX71" fmla="*/ 436605 w 3805881"/>
              <a:gd name="connsiteY71" fmla="*/ 1637871 h 2214520"/>
              <a:gd name="connsiteX72" fmla="*/ 428368 w 3805881"/>
              <a:gd name="connsiteY72" fmla="*/ 1613158 h 2214520"/>
              <a:gd name="connsiteX73" fmla="*/ 411892 w 3805881"/>
              <a:gd name="connsiteY73" fmla="*/ 1580207 h 2214520"/>
              <a:gd name="connsiteX74" fmla="*/ 403654 w 3805881"/>
              <a:gd name="connsiteY74" fmla="*/ 1547255 h 2214520"/>
              <a:gd name="connsiteX75" fmla="*/ 387178 w 3805881"/>
              <a:gd name="connsiteY75" fmla="*/ 1497828 h 2214520"/>
              <a:gd name="connsiteX76" fmla="*/ 378941 w 3805881"/>
              <a:gd name="connsiteY76" fmla="*/ 1440163 h 2214520"/>
              <a:gd name="connsiteX77" fmla="*/ 370703 w 3805881"/>
              <a:gd name="connsiteY77" fmla="*/ 1415450 h 2214520"/>
              <a:gd name="connsiteX78" fmla="*/ 354227 w 3805881"/>
              <a:gd name="connsiteY78" fmla="*/ 1217742 h 2214520"/>
              <a:gd name="connsiteX79" fmla="*/ 345989 w 3805881"/>
              <a:gd name="connsiteY79" fmla="*/ 591666 h 2214520"/>
              <a:gd name="connsiteX80" fmla="*/ 337751 w 3805881"/>
              <a:gd name="connsiteY80" fmla="*/ 113871 h 2214520"/>
              <a:gd name="connsiteX81" fmla="*/ 304800 w 3805881"/>
              <a:gd name="connsiteY81" fmla="*/ 64444 h 2214520"/>
              <a:gd name="connsiteX82" fmla="*/ 172995 w 3805881"/>
              <a:gd name="connsiteY82" fmla="*/ 39731 h 2214520"/>
              <a:gd name="connsiteX83" fmla="*/ 82378 w 3805881"/>
              <a:gd name="connsiteY83" fmla="*/ 47969 h 2214520"/>
              <a:gd name="connsiteX84" fmla="*/ 41189 w 3805881"/>
              <a:gd name="connsiteY84" fmla="*/ 56207 h 2214520"/>
              <a:gd name="connsiteX85" fmla="*/ 8238 w 3805881"/>
              <a:gd name="connsiteY85" fmla="*/ 56207 h 221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805881" h="2214520">
                <a:moveTo>
                  <a:pt x="8238" y="56207"/>
                </a:moveTo>
                <a:cubicBezTo>
                  <a:pt x="2746" y="183894"/>
                  <a:pt x="8238" y="-228171"/>
                  <a:pt x="8238" y="822326"/>
                </a:cubicBezTo>
                <a:cubicBezTo>
                  <a:pt x="8238" y="978869"/>
                  <a:pt x="2746" y="1135363"/>
                  <a:pt x="0" y="1291882"/>
                </a:cubicBezTo>
                <a:cubicBezTo>
                  <a:pt x="2746" y="1407212"/>
                  <a:pt x="3717" y="1522597"/>
                  <a:pt x="8238" y="1637871"/>
                </a:cubicBezTo>
                <a:cubicBezTo>
                  <a:pt x="9212" y="1662718"/>
                  <a:pt x="15556" y="1687163"/>
                  <a:pt x="16476" y="1712012"/>
                </a:cubicBezTo>
                <a:cubicBezTo>
                  <a:pt x="21051" y="1835525"/>
                  <a:pt x="19569" y="1959224"/>
                  <a:pt x="24714" y="2082715"/>
                </a:cubicBezTo>
                <a:cubicBezTo>
                  <a:pt x="25472" y="2100906"/>
                  <a:pt x="40232" y="2118350"/>
                  <a:pt x="49427" y="2132142"/>
                </a:cubicBezTo>
                <a:cubicBezTo>
                  <a:pt x="65903" y="2129396"/>
                  <a:pt x="82549" y="2127527"/>
                  <a:pt x="98854" y="2123904"/>
                </a:cubicBezTo>
                <a:cubicBezTo>
                  <a:pt x="107331" y="2122020"/>
                  <a:pt x="115091" y="2117550"/>
                  <a:pt x="123568" y="2115666"/>
                </a:cubicBezTo>
                <a:cubicBezTo>
                  <a:pt x="139873" y="2112043"/>
                  <a:pt x="156519" y="2110174"/>
                  <a:pt x="172995" y="2107428"/>
                </a:cubicBezTo>
                <a:cubicBezTo>
                  <a:pt x="194693" y="2108784"/>
                  <a:pt x="337262" y="2115568"/>
                  <a:pt x="378941" y="2123904"/>
                </a:cubicBezTo>
                <a:cubicBezTo>
                  <a:pt x="395971" y="2127310"/>
                  <a:pt x="411176" y="2137924"/>
                  <a:pt x="428368" y="2140380"/>
                </a:cubicBezTo>
                <a:lnTo>
                  <a:pt x="486033" y="2148617"/>
                </a:lnTo>
                <a:cubicBezTo>
                  <a:pt x="502542" y="2151157"/>
                  <a:pt x="518849" y="2155106"/>
                  <a:pt x="535460" y="2156855"/>
                </a:cubicBezTo>
                <a:cubicBezTo>
                  <a:pt x="571066" y="2160603"/>
                  <a:pt x="606926" y="2161530"/>
                  <a:pt x="642551" y="2165093"/>
                </a:cubicBezTo>
                <a:cubicBezTo>
                  <a:pt x="661871" y="2167025"/>
                  <a:pt x="680833" y="2172191"/>
                  <a:pt x="700216" y="2173331"/>
                </a:cubicBezTo>
                <a:cubicBezTo>
                  <a:pt x="949067" y="2187970"/>
                  <a:pt x="1515579" y="2188157"/>
                  <a:pt x="1631092" y="2189807"/>
                </a:cubicBezTo>
                <a:lnTo>
                  <a:pt x="2075935" y="2198044"/>
                </a:lnTo>
                <a:cubicBezTo>
                  <a:pt x="2132046" y="2203655"/>
                  <a:pt x="2231515" y="2214520"/>
                  <a:pt x="2281881" y="2214520"/>
                </a:cubicBezTo>
                <a:lnTo>
                  <a:pt x="3220995" y="2206282"/>
                </a:lnTo>
                <a:cubicBezTo>
                  <a:pt x="3288471" y="2183791"/>
                  <a:pt x="3271856" y="2185136"/>
                  <a:pt x="3361038" y="2181569"/>
                </a:cubicBezTo>
                <a:cubicBezTo>
                  <a:pt x="3468080" y="2177287"/>
                  <a:pt x="3575222" y="2176077"/>
                  <a:pt x="3682314" y="2173331"/>
                </a:cubicBezTo>
                <a:cubicBezTo>
                  <a:pt x="3699483" y="2167608"/>
                  <a:pt x="3726405" y="2159928"/>
                  <a:pt x="3739978" y="2148617"/>
                </a:cubicBezTo>
                <a:cubicBezTo>
                  <a:pt x="3789659" y="2107216"/>
                  <a:pt x="3722163" y="2135334"/>
                  <a:pt x="3781168" y="2115666"/>
                </a:cubicBezTo>
                <a:lnTo>
                  <a:pt x="3797643" y="2066239"/>
                </a:lnTo>
                <a:lnTo>
                  <a:pt x="3805881" y="2041526"/>
                </a:lnTo>
                <a:cubicBezTo>
                  <a:pt x="3803135" y="1992099"/>
                  <a:pt x="3802569" y="1942502"/>
                  <a:pt x="3797643" y="1893244"/>
                </a:cubicBezTo>
                <a:cubicBezTo>
                  <a:pt x="3794319" y="1860004"/>
                  <a:pt x="3781168" y="1794390"/>
                  <a:pt x="3781168" y="1794390"/>
                </a:cubicBezTo>
                <a:cubicBezTo>
                  <a:pt x="3763472" y="1546653"/>
                  <a:pt x="3772983" y="1729810"/>
                  <a:pt x="3781168" y="1291882"/>
                </a:cubicBezTo>
                <a:cubicBezTo>
                  <a:pt x="3784247" y="1127131"/>
                  <a:pt x="3786659" y="962369"/>
                  <a:pt x="3789405" y="797612"/>
                </a:cubicBezTo>
                <a:cubicBezTo>
                  <a:pt x="3786659" y="649331"/>
                  <a:pt x="3786192" y="500990"/>
                  <a:pt x="3781168" y="352769"/>
                </a:cubicBezTo>
                <a:cubicBezTo>
                  <a:pt x="3780671" y="338112"/>
                  <a:pt x="3768271" y="294732"/>
                  <a:pt x="3764692" y="278628"/>
                </a:cubicBezTo>
                <a:cubicBezTo>
                  <a:pt x="3757972" y="248387"/>
                  <a:pt x="3756827" y="233193"/>
                  <a:pt x="3748216" y="204488"/>
                </a:cubicBezTo>
                <a:cubicBezTo>
                  <a:pt x="3741224" y="181181"/>
                  <a:pt x="3734183" y="149265"/>
                  <a:pt x="3715265" y="130347"/>
                </a:cubicBezTo>
                <a:cubicBezTo>
                  <a:pt x="3699295" y="114377"/>
                  <a:pt x="3685939" y="112334"/>
                  <a:pt x="3665838" y="105634"/>
                </a:cubicBezTo>
                <a:cubicBezTo>
                  <a:pt x="3626674" y="79524"/>
                  <a:pt x="3650517" y="92289"/>
                  <a:pt x="3591697" y="72682"/>
                </a:cubicBezTo>
                <a:lnTo>
                  <a:pt x="3566984" y="64444"/>
                </a:lnTo>
                <a:cubicBezTo>
                  <a:pt x="3550508" y="67190"/>
                  <a:pt x="3533862" y="69059"/>
                  <a:pt x="3517557" y="72682"/>
                </a:cubicBezTo>
                <a:cubicBezTo>
                  <a:pt x="3509080" y="74566"/>
                  <a:pt x="3498983" y="74780"/>
                  <a:pt x="3492843" y="80920"/>
                </a:cubicBezTo>
                <a:cubicBezTo>
                  <a:pt x="3478841" y="94922"/>
                  <a:pt x="3459892" y="130347"/>
                  <a:pt x="3459892" y="130347"/>
                </a:cubicBezTo>
                <a:cubicBezTo>
                  <a:pt x="3435553" y="203364"/>
                  <a:pt x="3445334" y="162513"/>
                  <a:pt x="3435178" y="253915"/>
                </a:cubicBezTo>
                <a:cubicBezTo>
                  <a:pt x="3464827" y="431807"/>
                  <a:pt x="3445836" y="299074"/>
                  <a:pt x="3435178" y="698758"/>
                </a:cubicBezTo>
                <a:cubicBezTo>
                  <a:pt x="3429394" y="915671"/>
                  <a:pt x="3434004" y="857617"/>
                  <a:pt x="3418703" y="995320"/>
                </a:cubicBezTo>
                <a:cubicBezTo>
                  <a:pt x="3415957" y="1047493"/>
                  <a:pt x="3415195" y="1099808"/>
                  <a:pt x="3410465" y="1151839"/>
                </a:cubicBezTo>
                <a:cubicBezTo>
                  <a:pt x="3409679" y="1160487"/>
                  <a:pt x="3402640" y="1167879"/>
                  <a:pt x="3402227" y="1176553"/>
                </a:cubicBezTo>
                <a:cubicBezTo>
                  <a:pt x="3397131" y="1283559"/>
                  <a:pt x="3399523" y="1390844"/>
                  <a:pt x="3393989" y="1497828"/>
                </a:cubicBezTo>
                <a:cubicBezTo>
                  <a:pt x="3391279" y="1550219"/>
                  <a:pt x="3394104" y="1604578"/>
                  <a:pt x="3377514" y="1654347"/>
                </a:cubicBezTo>
                <a:cubicBezTo>
                  <a:pt x="3349825" y="1737413"/>
                  <a:pt x="3392074" y="1608560"/>
                  <a:pt x="3361038" y="1712012"/>
                </a:cubicBezTo>
                <a:cubicBezTo>
                  <a:pt x="3356048" y="1728646"/>
                  <a:pt x="3350054" y="1744963"/>
                  <a:pt x="3344562" y="1761439"/>
                </a:cubicBezTo>
                <a:lnTo>
                  <a:pt x="3336324" y="1786153"/>
                </a:lnTo>
                <a:cubicBezTo>
                  <a:pt x="3333578" y="1794391"/>
                  <a:pt x="3335312" y="1806049"/>
                  <a:pt x="3328087" y="1810866"/>
                </a:cubicBezTo>
                <a:lnTo>
                  <a:pt x="3303373" y="1827342"/>
                </a:lnTo>
                <a:cubicBezTo>
                  <a:pt x="3300627" y="1835580"/>
                  <a:pt x="3300559" y="1845274"/>
                  <a:pt x="3295135" y="1852055"/>
                </a:cubicBezTo>
                <a:cubicBezTo>
                  <a:pt x="3288950" y="1859786"/>
                  <a:pt x="3279018" y="1863619"/>
                  <a:pt x="3270422" y="1868531"/>
                </a:cubicBezTo>
                <a:cubicBezTo>
                  <a:pt x="3228490" y="1892492"/>
                  <a:pt x="3236366" y="1885165"/>
                  <a:pt x="3179805" y="1893244"/>
                </a:cubicBezTo>
                <a:cubicBezTo>
                  <a:pt x="3103257" y="1918761"/>
                  <a:pt x="3177425" y="1896471"/>
                  <a:pt x="2998573" y="1909720"/>
                </a:cubicBezTo>
                <a:cubicBezTo>
                  <a:pt x="2976495" y="1911355"/>
                  <a:pt x="2954780" y="1916824"/>
                  <a:pt x="2932670" y="1917958"/>
                </a:cubicBezTo>
                <a:cubicBezTo>
                  <a:pt x="2847613" y="1922320"/>
                  <a:pt x="2762421" y="1923450"/>
                  <a:pt x="2677297" y="1926196"/>
                </a:cubicBezTo>
                <a:cubicBezTo>
                  <a:pt x="2558379" y="1949980"/>
                  <a:pt x="2662673" y="1932419"/>
                  <a:pt x="2405449" y="1926196"/>
                </a:cubicBezTo>
                <a:lnTo>
                  <a:pt x="1614616" y="1909720"/>
                </a:lnTo>
                <a:lnTo>
                  <a:pt x="1433384" y="1901482"/>
                </a:lnTo>
                <a:cubicBezTo>
                  <a:pt x="1383943" y="1899010"/>
                  <a:pt x="1334581" y="1894815"/>
                  <a:pt x="1285103" y="1893244"/>
                </a:cubicBezTo>
                <a:lnTo>
                  <a:pt x="914400" y="1885007"/>
                </a:lnTo>
                <a:cubicBezTo>
                  <a:pt x="863987" y="1868202"/>
                  <a:pt x="910279" y="1881838"/>
                  <a:pt x="823784" y="1868531"/>
                </a:cubicBezTo>
                <a:cubicBezTo>
                  <a:pt x="708076" y="1850729"/>
                  <a:pt x="836813" y="1869596"/>
                  <a:pt x="757881" y="1852055"/>
                </a:cubicBezTo>
                <a:cubicBezTo>
                  <a:pt x="741576" y="1848432"/>
                  <a:pt x="724658" y="1847868"/>
                  <a:pt x="708454" y="1843817"/>
                </a:cubicBezTo>
                <a:cubicBezTo>
                  <a:pt x="691606" y="1839605"/>
                  <a:pt x="659027" y="1827342"/>
                  <a:pt x="659027" y="1827342"/>
                </a:cubicBezTo>
                <a:cubicBezTo>
                  <a:pt x="630696" y="1806093"/>
                  <a:pt x="625437" y="1799078"/>
                  <a:pt x="593124" y="1786153"/>
                </a:cubicBezTo>
                <a:cubicBezTo>
                  <a:pt x="576999" y="1779703"/>
                  <a:pt x="543697" y="1769677"/>
                  <a:pt x="543697" y="1769677"/>
                </a:cubicBezTo>
                <a:cubicBezTo>
                  <a:pt x="527221" y="1758693"/>
                  <a:pt x="505253" y="1753202"/>
                  <a:pt x="494270" y="1736726"/>
                </a:cubicBezTo>
                <a:cubicBezTo>
                  <a:pt x="471333" y="1702318"/>
                  <a:pt x="484796" y="1719013"/>
                  <a:pt x="453081" y="1687298"/>
                </a:cubicBezTo>
                <a:lnTo>
                  <a:pt x="436605" y="1637871"/>
                </a:lnTo>
                <a:cubicBezTo>
                  <a:pt x="433859" y="1629633"/>
                  <a:pt x="432251" y="1620924"/>
                  <a:pt x="428368" y="1613158"/>
                </a:cubicBezTo>
                <a:lnTo>
                  <a:pt x="411892" y="1580207"/>
                </a:lnTo>
                <a:cubicBezTo>
                  <a:pt x="409146" y="1569223"/>
                  <a:pt x="406907" y="1558100"/>
                  <a:pt x="403654" y="1547255"/>
                </a:cubicBezTo>
                <a:cubicBezTo>
                  <a:pt x="398664" y="1530621"/>
                  <a:pt x="387178" y="1497828"/>
                  <a:pt x="387178" y="1497828"/>
                </a:cubicBezTo>
                <a:cubicBezTo>
                  <a:pt x="384432" y="1478606"/>
                  <a:pt x="382749" y="1459203"/>
                  <a:pt x="378941" y="1440163"/>
                </a:cubicBezTo>
                <a:cubicBezTo>
                  <a:pt x="377238" y="1431648"/>
                  <a:pt x="372023" y="1424032"/>
                  <a:pt x="370703" y="1415450"/>
                </a:cubicBezTo>
                <a:cubicBezTo>
                  <a:pt x="364264" y="1373599"/>
                  <a:pt x="356563" y="1250439"/>
                  <a:pt x="354227" y="1217742"/>
                </a:cubicBezTo>
                <a:cubicBezTo>
                  <a:pt x="351481" y="1009050"/>
                  <a:pt x="349104" y="800353"/>
                  <a:pt x="345989" y="591666"/>
                </a:cubicBezTo>
                <a:cubicBezTo>
                  <a:pt x="343612" y="432395"/>
                  <a:pt x="350158" y="272676"/>
                  <a:pt x="337751" y="113871"/>
                </a:cubicBezTo>
                <a:cubicBezTo>
                  <a:pt x="336209" y="94130"/>
                  <a:pt x="324010" y="69246"/>
                  <a:pt x="304800" y="64444"/>
                </a:cubicBezTo>
                <a:cubicBezTo>
                  <a:pt x="217420" y="42600"/>
                  <a:pt x="261366" y="50778"/>
                  <a:pt x="172995" y="39731"/>
                </a:cubicBezTo>
                <a:cubicBezTo>
                  <a:pt x="142789" y="42477"/>
                  <a:pt x="112474" y="44207"/>
                  <a:pt x="82378" y="47969"/>
                </a:cubicBezTo>
                <a:cubicBezTo>
                  <a:pt x="68485" y="49706"/>
                  <a:pt x="54857" y="53170"/>
                  <a:pt x="41189" y="56207"/>
                </a:cubicBezTo>
                <a:cubicBezTo>
                  <a:pt x="30137" y="58663"/>
                  <a:pt x="13730" y="-71480"/>
                  <a:pt x="8238" y="56207"/>
                </a:cubicBez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404022" y="1433384"/>
            <a:ext cx="2842054" cy="6013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38200" y="1394560"/>
            <a:ext cx="2842054" cy="60136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endCxn id="10" idx="0"/>
          </p:cNvCxnSpPr>
          <p:nvPr/>
        </p:nvCxnSpPr>
        <p:spPr>
          <a:xfrm flipH="1">
            <a:off x="1514605" y="3549327"/>
            <a:ext cx="645992" cy="1227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2"/>
            <a:endCxn id="10" idx="0"/>
          </p:cNvCxnSpPr>
          <p:nvPr/>
        </p:nvCxnSpPr>
        <p:spPr>
          <a:xfrm flipH="1">
            <a:off x="1514605" y="1995922"/>
            <a:ext cx="744622" cy="278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0" idx="0"/>
          </p:cNvCxnSpPr>
          <p:nvPr/>
        </p:nvCxnSpPr>
        <p:spPr>
          <a:xfrm flipH="1">
            <a:off x="1514605" y="1994741"/>
            <a:ext cx="5096960" cy="2782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a:stretch>
            <a:fillRect/>
          </a:stretch>
        </p:blipFill>
        <p:spPr>
          <a:xfrm>
            <a:off x="3766320" y="4066749"/>
            <a:ext cx="3877469" cy="2331517"/>
          </a:xfrm>
          <a:prstGeom prst="rect">
            <a:avLst/>
          </a:prstGeom>
        </p:spPr>
      </p:pic>
      <p:pic>
        <p:nvPicPr>
          <p:cNvPr id="39" name="Picture 38"/>
          <p:cNvPicPr>
            <a:picLocks noChangeAspect="1"/>
          </p:cNvPicPr>
          <p:nvPr/>
        </p:nvPicPr>
        <p:blipFill>
          <a:blip r:embed="rId5"/>
          <a:stretch>
            <a:fillRect/>
          </a:stretch>
        </p:blipFill>
        <p:spPr>
          <a:xfrm>
            <a:off x="8322010" y="4066749"/>
            <a:ext cx="3757445" cy="2331517"/>
          </a:xfrm>
          <a:prstGeom prst="rect">
            <a:avLst/>
          </a:prstGeom>
        </p:spPr>
      </p:pic>
      <p:sp>
        <p:nvSpPr>
          <p:cNvPr id="40" name="TextBox 39"/>
          <p:cNvSpPr txBox="1"/>
          <p:nvPr/>
        </p:nvSpPr>
        <p:spPr>
          <a:xfrm>
            <a:off x="8318696" y="6456405"/>
            <a:ext cx="3873304" cy="307777"/>
          </a:xfrm>
          <a:prstGeom prst="rect">
            <a:avLst/>
          </a:prstGeom>
          <a:noFill/>
        </p:spPr>
        <p:txBody>
          <a:bodyPr wrap="none" rtlCol="0">
            <a:spAutoFit/>
          </a:bodyPr>
          <a:lstStyle/>
          <a:p>
            <a:r>
              <a:rPr lang="en-US" sz="1400" dirty="0" smtClean="0"/>
              <a:t>Kernel size = 30, from = 50, to = 115, threshold = 9 </a:t>
            </a:r>
            <a:endParaRPr lang="en-US" sz="1400" dirty="0"/>
          </a:p>
        </p:txBody>
      </p:sp>
      <p:sp>
        <p:nvSpPr>
          <p:cNvPr id="41" name="Right Arrow 40"/>
          <p:cNvSpPr/>
          <p:nvPr/>
        </p:nvSpPr>
        <p:spPr>
          <a:xfrm>
            <a:off x="7795531" y="4600147"/>
            <a:ext cx="428368" cy="9555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10767090" y="3489275"/>
            <a:ext cx="271848" cy="39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332261" y="2991140"/>
            <a:ext cx="2747193" cy="523220"/>
          </a:xfrm>
          <a:prstGeom prst="rect">
            <a:avLst/>
          </a:prstGeom>
          <a:noFill/>
        </p:spPr>
        <p:txBody>
          <a:bodyPr wrap="square" rtlCol="0">
            <a:spAutoFit/>
          </a:bodyPr>
          <a:lstStyle/>
          <a:p>
            <a:r>
              <a:rPr lang="en-US" sz="1400" dirty="0" smtClean="0"/>
              <a:t>Even ROI moved, inspection result doesn’t change, good for inline</a:t>
            </a:r>
            <a:endParaRPr lang="en-US" sz="1400" dirty="0"/>
          </a:p>
        </p:txBody>
      </p:sp>
      <p:pic>
        <p:nvPicPr>
          <p:cNvPr id="47" name="Picture 46"/>
          <p:cNvPicPr>
            <a:picLocks noChangeAspect="1"/>
          </p:cNvPicPr>
          <p:nvPr/>
        </p:nvPicPr>
        <p:blipFill>
          <a:blip r:embed="rId6"/>
          <a:stretch>
            <a:fillRect/>
          </a:stretch>
        </p:blipFill>
        <p:spPr>
          <a:xfrm>
            <a:off x="9399373" y="1333441"/>
            <a:ext cx="2683298" cy="1631553"/>
          </a:xfrm>
          <a:prstGeom prst="rect">
            <a:avLst/>
          </a:prstGeom>
        </p:spPr>
      </p:pic>
    </p:spTree>
    <p:extLst>
      <p:ext uri="{BB962C8B-B14F-4D97-AF65-F5344CB8AC3E}">
        <p14:creationId xmlns:p14="http://schemas.microsoft.com/office/powerpoint/2010/main" val="11747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1566</Words>
  <Application>Microsoft Office PowerPoint</Application>
  <PresentationFormat>Widescreen</PresentationFormat>
  <Paragraphs>224</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宋体</vt:lpstr>
      <vt:lpstr>Arial</vt:lpstr>
      <vt:lpstr>Calibri</vt:lpstr>
      <vt:lpstr>Calibri Light</vt:lpstr>
      <vt:lpstr>Office Theme</vt:lpstr>
      <vt:lpstr>HADI Tutorial</vt:lpstr>
      <vt:lpstr>Contents</vt:lpstr>
      <vt:lpstr>1. Basic Void Inspection Procedure</vt:lpstr>
      <vt:lpstr>2. Smooth ROI</vt:lpstr>
      <vt:lpstr>3-1. Background Processing</vt:lpstr>
      <vt:lpstr>3-2. Background Processing</vt:lpstr>
      <vt:lpstr>3-3. Background Processing - Intensity From</vt:lpstr>
      <vt:lpstr>3-4. Background Processing - Intensity To</vt:lpstr>
      <vt:lpstr>3-5. Background Processing - Intensity From and To </vt:lpstr>
      <vt:lpstr>3-6. Background Processing - another case</vt:lpstr>
      <vt:lpstr>3-7. Background Processing - more difficult case</vt:lpstr>
      <vt:lpstr>4-1. Thresholding</vt:lpstr>
      <vt:lpstr>4-2. Thresholding  - comparing “Fixed” and “Auto”</vt:lpstr>
      <vt:lpstr>5. Contour Indent</vt:lpstr>
      <vt:lpstr>6. Void Filter</vt:lpstr>
      <vt:lpstr>7-1. MT Grouping</vt:lpstr>
      <vt:lpstr>7-2. MT Grouping</vt:lpstr>
      <vt:lpstr>8. Mask tool</vt:lpstr>
      <vt:lpstr>9. Manually remove a certain Voids</vt:lpstr>
      <vt:lpstr>10. Evaluation Settings</vt:lpstr>
      <vt:lpstr>11-1. Others </vt:lpstr>
      <vt:lpstr>11-2. Others</vt:lpstr>
      <vt:lpstr>11-3. Others</vt:lpstr>
    </vt:vector>
  </TitlesOfParts>
  <Company>3DII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Jiangtao Li</dc:creator>
  <cp:lastModifiedBy>Jiangtao Li</cp:lastModifiedBy>
  <cp:revision>46</cp:revision>
  <dcterms:created xsi:type="dcterms:W3CDTF">2015-10-26T06:08:19Z</dcterms:created>
  <dcterms:modified xsi:type="dcterms:W3CDTF">2015-10-29T05:08:03Z</dcterms:modified>
</cp:coreProperties>
</file>